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0" r:id="rId3"/>
    <p:sldId id="261" r:id="rId4"/>
    <p:sldId id="307" r:id="rId5"/>
    <p:sldId id="308" r:id="rId6"/>
    <p:sldId id="295" r:id="rId7"/>
    <p:sldId id="312" r:id="rId8"/>
    <p:sldId id="258" r:id="rId9"/>
    <p:sldId id="264" r:id="rId10"/>
    <p:sldId id="265" r:id="rId11"/>
    <p:sldId id="259" r:id="rId12"/>
    <p:sldId id="296" r:id="rId13"/>
    <p:sldId id="267" r:id="rId14"/>
    <p:sldId id="268" r:id="rId15"/>
    <p:sldId id="309" r:id="rId16"/>
    <p:sldId id="310" r:id="rId17"/>
    <p:sldId id="311" r:id="rId18"/>
    <p:sldId id="276" r:id="rId19"/>
    <p:sldId id="317" r:id="rId20"/>
    <p:sldId id="313" r:id="rId21"/>
    <p:sldId id="292" r:id="rId22"/>
    <p:sldId id="306" r:id="rId23"/>
    <p:sldId id="294" r:id="rId24"/>
    <p:sldId id="293" r:id="rId25"/>
    <p:sldId id="260" r:id="rId26"/>
    <p:sldId id="287" r:id="rId27"/>
    <p:sldId id="281" r:id="rId28"/>
    <p:sldId id="282" r:id="rId29"/>
    <p:sldId id="297" r:id="rId30"/>
    <p:sldId id="298" r:id="rId31"/>
    <p:sldId id="299" r:id="rId32"/>
    <p:sldId id="314" r:id="rId33"/>
    <p:sldId id="300" r:id="rId34"/>
    <p:sldId id="303" r:id="rId35"/>
    <p:sldId id="301" r:id="rId36"/>
    <p:sldId id="302" r:id="rId37"/>
    <p:sldId id="304" r:id="rId38"/>
    <p:sldId id="305" r:id="rId39"/>
    <p:sldId id="315" r:id="rId40"/>
    <p:sldId id="31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1652" autoAdjust="0"/>
  </p:normalViewPr>
  <p:slideViewPr>
    <p:cSldViewPr>
      <p:cViewPr varScale="1">
        <p:scale>
          <a:sx n="120" d="100"/>
          <a:sy n="120" d="100"/>
        </p:scale>
        <p:origin x="1332" y="6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703CE-02C7-4BA8-B05B-518DDDB554D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703CE-02C7-4BA8-B05B-518DDDB554D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40051-D8A0-403F-92A0-A983EA7E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Sciter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Architecture.</a:t>
            </a:r>
          </a:p>
          <a:p>
            <a:r>
              <a:rPr lang="en-US" dirty="0" smtClean="0"/>
              <a:t>Details of implementation.</a:t>
            </a:r>
          </a:p>
        </p:txBody>
      </p:sp>
      <p:pic>
        <p:nvPicPr>
          <p:cNvPr id="4" name="Picture 3" descr="sci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762000"/>
            <a:ext cx="129540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DOM.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Document is </a:t>
            </a:r>
            <a:r>
              <a:rPr lang="en-US" dirty="0"/>
              <a:t>&lt;html&gt; </a:t>
            </a:r>
            <a:r>
              <a:rPr lang="en-US" dirty="0" smtClean="0"/>
              <a:t>element – root of the DOM tree. It also contains resource and style collections.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0" y="2904215"/>
            <a:ext cx="7239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namespace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html {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document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element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weak_handle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&lt;view&gt;   view;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image_bag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 images;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style_bag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 styles;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handle&lt;application&gt; app;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uint64              ns; </a:t>
            </a:r>
            <a:r>
              <a:rPr lang="en-US" dirty="0" smtClean="0">
                <a:solidFill>
                  <a:srgbClr val="00B050"/>
                </a:solidFill>
                <a:latin typeface="Consolas" panose="020B0609020204030204" pitchFamily="49" charset="0"/>
              </a:rPr>
              <a:t>//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script </a:t>
            </a:r>
            <a:r>
              <a:rPr lang="en-US" dirty="0" smtClean="0">
                <a:solidFill>
                  <a:srgbClr val="00B050"/>
                </a:solidFill>
                <a:latin typeface="Consolas" panose="020B0609020204030204" pitchFamily="49" charset="0"/>
              </a:rPr>
              <a:t>namespace object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};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CSS is parsed into:</a:t>
            </a:r>
          </a:p>
          <a:p>
            <a:pPr lvl="1"/>
            <a:r>
              <a:rPr lang="en-US" dirty="0" smtClean="0"/>
              <a:t>Flat table of </a:t>
            </a:r>
          </a:p>
          <a:p>
            <a:pPr lvl="2"/>
            <a:r>
              <a:rPr lang="en-US" dirty="0" smtClean="0"/>
              <a:t>selector/</a:t>
            </a:r>
            <a:r>
              <a:rPr lang="en-US" dirty="0" err="1" smtClean="0"/>
              <a:t>struct</a:t>
            </a:r>
            <a:r>
              <a:rPr lang="en-US" dirty="0" smtClean="0"/>
              <a:t> style pairs</a:t>
            </a:r>
          </a:p>
          <a:p>
            <a:pPr lvl="2"/>
            <a:r>
              <a:rPr lang="en-US" dirty="0" smtClean="0"/>
              <a:t>ordered  by  the selector specificity</a:t>
            </a:r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429000"/>
            <a:ext cx="7543800" cy="3100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-17890"/>
            <a:ext cx="4267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CSS internals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28600"/>
            <a:ext cx="86106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namespace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html {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style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: resource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enum_v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display;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enum_v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visibility;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string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font_name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size_v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font_size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...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};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</a:rPr>
              <a:t>style_def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selector   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handle&lt;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style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&gt;  style;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uint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specicity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of selector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};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</a:rPr>
              <a:t>style_bag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tool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::pool&lt;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hstyle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&gt;      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resolved_pool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interned styles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tool::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arr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ay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hstyle_def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&gt;&gt;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defs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     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ordered in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specificity()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order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};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08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CSS. Style resolution.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23601"/>
            <a:ext cx="7848600" cy="2310199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To find styles of DOM elements:</a:t>
            </a:r>
          </a:p>
          <a:p>
            <a:pPr marL="742950" lvl="2" indent="-342900"/>
            <a:r>
              <a:rPr lang="en-US" sz="2000" dirty="0" smtClean="0"/>
              <a:t>Each DOM element is tested against each style selector.</a:t>
            </a:r>
          </a:p>
          <a:p>
            <a:pPr marL="742950" lvl="2" indent="-342900"/>
            <a:r>
              <a:rPr lang="en-US" sz="2000" dirty="0" smtClean="0"/>
              <a:t>If selector matches the style then properties of the style rule are applied.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The complexity of style resolution is </a:t>
            </a:r>
            <a:r>
              <a:rPr lang="en-US" sz="2400" b="1" dirty="0" smtClean="0"/>
              <a:t>O</a:t>
            </a:r>
            <a:r>
              <a:rPr lang="en-US" sz="2400" dirty="0" smtClean="0"/>
              <a:t>(N*S) where:</a:t>
            </a:r>
          </a:p>
          <a:p>
            <a:pPr marL="742950" lvl="2" indent="-342900"/>
            <a:r>
              <a:rPr lang="en-US" sz="2000" dirty="0" smtClean="0"/>
              <a:t>N – number of DOM elements;</a:t>
            </a:r>
          </a:p>
          <a:p>
            <a:pPr marL="742950" lvl="2" indent="-342900"/>
            <a:r>
              <a:rPr lang="en-US" sz="2000" dirty="0" smtClean="0"/>
              <a:t>S – number of style rules;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4038600"/>
            <a:ext cx="8229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each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element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document)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style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style_to_find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each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style_def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document.styles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)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element.match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style_def.selector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)) {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style_to_find.update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style_def.style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element.current_style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=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document.intern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style_to_find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CSS. Style resolution.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Engine does sibling style optimization:</a:t>
            </a:r>
          </a:p>
          <a:p>
            <a:pPr lvl="1"/>
            <a:r>
              <a:rPr lang="en-US" dirty="0" smtClean="0"/>
              <a:t>Previous sibling with resolved style is tested against “similarity”:</a:t>
            </a:r>
          </a:p>
          <a:p>
            <a:pPr lvl="2"/>
            <a:r>
              <a:rPr lang="en-US" dirty="0" smtClean="0"/>
              <a:t>Has same set of attributes and state flags</a:t>
            </a:r>
          </a:p>
          <a:p>
            <a:pPr lvl="2"/>
            <a:r>
              <a:rPr lang="en-US" dirty="0" smtClean="0"/>
              <a:t>Has same number of children, etc.</a:t>
            </a:r>
          </a:p>
          <a:p>
            <a:pPr lvl="1"/>
            <a:r>
              <a:rPr lang="en-US" dirty="0" smtClean="0"/>
              <a:t>If previous sibling matches then its resolved style is used for the element.</a:t>
            </a:r>
          </a:p>
          <a:p>
            <a:pPr lvl="1"/>
            <a:r>
              <a:rPr lang="en-US" dirty="0" smtClean="0"/>
              <a:t>Note: use of :nth-child() selector breaks this optimization.</a:t>
            </a:r>
          </a:p>
          <a:p>
            <a:pPr lvl="1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419600" y="2103438"/>
            <a:ext cx="2209800" cy="29257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Step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76600" cy="4495799"/>
          </a:xfrm>
        </p:spPr>
        <p:txBody>
          <a:bodyPr/>
          <a:lstStyle/>
          <a:p>
            <a:r>
              <a:rPr lang="en-US" dirty="0" smtClean="0"/>
              <a:t>Compute min/max intrinsic sizes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48200" y="2286000"/>
            <a:ext cx="1295400" cy="304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Hello world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48200" y="2743200"/>
            <a:ext cx="1524000" cy="304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Hello universe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48200" y="3200400"/>
            <a:ext cx="1676400" cy="304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Hello Symantec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48200" y="3657600"/>
            <a:ext cx="1905000" cy="304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Hello Los Angeles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57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419600" y="2103438"/>
            <a:ext cx="2209800" cy="29257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Step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76600" cy="4495799"/>
          </a:xfrm>
        </p:spPr>
        <p:txBody>
          <a:bodyPr/>
          <a:lstStyle/>
          <a:p>
            <a:r>
              <a:rPr lang="en-US" dirty="0" smtClean="0"/>
              <a:t>Compute min/max intrinsic sizes</a:t>
            </a:r>
          </a:p>
          <a:p>
            <a:r>
              <a:rPr lang="en-US" dirty="0" smtClean="0"/>
              <a:t>Setup widths – will give us heights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48200" y="2286000"/>
            <a:ext cx="1752600" cy="304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Hello world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48200" y="2743200"/>
            <a:ext cx="1752600" cy="304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Hello universe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48200" y="3200400"/>
            <a:ext cx="1752600" cy="304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Hello Symantec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48200" y="3657600"/>
            <a:ext cx="1752600" cy="609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Hello Los Angeles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42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419600" y="2103438"/>
            <a:ext cx="2209800" cy="29257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Step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76600" cy="44957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Compute min/max intrinsic sizes</a:t>
            </a:r>
          </a:p>
          <a:p>
            <a:r>
              <a:rPr lang="en-US" dirty="0" smtClean="0"/>
              <a:t>Setup widths – will give us heights</a:t>
            </a:r>
          </a:p>
          <a:p>
            <a:r>
              <a:rPr lang="en-US" dirty="0" smtClean="0"/>
              <a:t>Adjust vertical alignment and positions.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48200" y="2286000"/>
            <a:ext cx="1752600" cy="304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Hello world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48200" y="2971800"/>
            <a:ext cx="1752600" cy="304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Hello universe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48200" y="3657600"/>
            <a:ext cx="1752600" cy="304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Hello Symantec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48200" y="4267200"/>
            <a:ext cx="1752600" cy="609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Hello Los Angeles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64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of layout computation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399"/>
          </a:xfrm>
        </p:spPr>
        <p:txBody>
          <a:bodyPr>
            <a:normAutofit/>
          </a:bodyPr>
          <a:lstStyle/>
          <a:p>
            <a:r>
              <a:rPr lang="en-US" dirty="0" smtClean="0"/>
              <a:t>At least O(N) complex, N is a number of DOM elements involved.</a:t>
            </a:r>
          </a:p>
          <a:p>
            <a:r>
              <a:rPr lang="en-US" dirty="0" smtClean="0"/>
              <a:t>Dynamic updates and property animations: small change of the DOM may lead to deep tree layout computation.</a:t>
            </a:r>
          </a:p>
          <a:p>
            <a:pPr lvl="1"/>
            <a:r>
              <a:rPr lang="en-US" dirty="0" smtClean="0"/>
              <a:t>Solutions:</a:t>
            </a:r>
          </a:p>
          <a:p>
            <a:pPr lvl="2"/>
            <a:r>
              <a:rPr lang="en-US" dirty="0" smtClean="0"/>
              <a:t>Minimize number of elements involved, or:</a:t>
            </a:r>
          </a:p>
          <a:p>
            <a:pPr lvl="2"/>
            <a:r>
              <a:rPr lang="en-US" dirty="0" smtClean="0"/>
              <a:t>CSS transform animations – no </a:t>
            </a:r>
            <a:r>
              <a:rPr lang="en-US" dirty="0" err="1" smtClean="0"/>
              <a:t>relayout</a:t>
            </a:r>
            <a:r>
              <a:rPr lang="en-US" dirty="0" smtClean="0"/>
              <a:t>;</a:t>
            </a:r>
          </a:p>
          <a:p>
            <a:pPr lvl="2"/>
            <a:r>
              <a:rPr lang="en-US" dirty="0" smtClean="0"/>
              <a:t>Opacity animations – no </a:t>
            </a:r>
            <a:r>
              <a:rPr lang="en-US" dirty="0" err="1" smtClean="0"/>
              <a:t>relayout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Population,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Parsing (performed as a single transaction):</a:t>
            </a:r>
            <a:br>
              <a:rPr lang="en-US" dirty="0" smtClean="0"/>
            </a:br>
            <a:r>
              <a:rPr lang="en-US" sz="2000" dirty="0" smtClean="0">
                <a:latin typeface="Consolas" panose="020B0609020204030204" pitchFamily="49" charset="0"/>
              </a:rPr>
              <a:t>Element.html = "html string";</a:t>
            </a:r>
            <a:br>
              <a:rPr lang="en-US" sz="2000" dirty="0" smtClean="0">
                <a:latin typeface="Consolas" panose="020B0609020204030204" pitchFamily="49" charset="0"/>
              </a:rPr>
            </a:br>
            <a:r>
              <a:rPr lang="en-US" sz="2000" dirty="0" err="1" smtClean="0">
                <a:latin typeface="Consolas" panose="020B0609020204030204" pitchFamily="49" charset="0"/>
              </a:rPr>
              <a:t>Element.content</a:t>
            </a:r>
            <a:r>
              <a:rPr lang="en-US" sz="2000" dirty="0" smtClean="0">
                <a:latin typeface="Consolas" panose="020B0609020204030204" pitchFamily="49" charset="0"/>
              </a:rPr>
              <a:t>(</a:t>
            </a:r>
            <a:r>
              <a:rPr lang="en-US" sz="2000" dirty="0">
                <a:latin typeface="Consolas" panose="020B0609020204030204" pitchFamily="49" charset="0"/>
              </a:rPr>
              <a:t>"html string</a:t>
            </a:r>
            <a:r>
              <a:rPr lang="en-US" sz="2000" dirty="0" smtClean="0">
                <a:latin typeface="Consolas" panose="020B0609020204030204" pitchFamily="49" charset="0"/>
              </a:rPr>
              <a:t>");</a:t>
            </a:r>
          </a:p>
          <a:p>
            <a:r>
              <a:rPr lang="en-US" dirty="0" smtClean="0"/>
              <a:t>Batch (array) population (single transaction)</a:t>
            </a:r>
            <a:r>
              <a:rPr lang="en-US" dirty="0">
                <a:latin typeface="Consolas" panose="020B0609020204030204" pitchFamily="49" charset="0"/>
              </a:rPr>
              <a:t/>
            </a:r>
            <a:br>
              <a:rPr lang="en-US" dirty="0">
                <a:latin typeface="Consolas" panose="020B0609020204030204" pitchFamily="49" charset="0"/>
              </a:rPr>
            </a:br>
            <a:r>
              <a:rPr lang="en-US" sz="2000" dirty="0" err="1" smtClean="0">
                <a:latin typeface="Consolas" panose="020B0609020204030204" pitchFamily="49" charset="0"/>
              </a:rPr>
              <a:t>Element.content</a:t>
            </a:r>
            <a:r>
              <a:rPr lang="en-US" sz="2000" dirty="0" smtClean="0">
                <a:latin typeface="Consolas" panose="020B0609020204030204" pitchFamily="49" charset="0"/>
              </a:rPr>
              <a:t>([el1,el2,…]); // .append()/.prepend</a:t>
            </a:r>
            <a:endParaRPr lang="en-US" dirty="0" smtClean="0">
              <a:latin typeface="Consolas" panose="020B0609020204030204" pitchFamily="49" charset="0"/>
            </a:endParaRPr>
          </a:p>
          <a:p>
            <a:r>
              <a:rPr lang="en-US" dirty="0" smtClean="0"/>
              <a:t>Single element insertion/deletion (worst case – O(n</a:t>
            </a:r>
            <a:r>
              <a:rPr lang="en-US" baseline="30000" dirty="0" smtClean="0"/>
              <a:t>2</a:t>
            </a:r>
            <a:r>
              <a:rPr lang="en-US" dirty="0" smtClean="0"/>
              <a:t>) if it is done in a loop)</a:t>
            </a:r>
            <a:br>
              <a:rPr lang="en-US" dirty="0" smtClean="0"/>
            </a:br>
            <a:r>
              <a:rPr lang="en-US" sz="2000" dirty="0" err="1" smtClean="0">
                <a:latin typeface="Consolas" panose="020B0609020204030204" pitchFamily="49" charset="0"/>
              </a:rPr>
              <a:t>Element.append</a:t>
            </a:r>
            <a:r>
              <a:rPr lang="en-US" sz="2000" dirty="0" smtClean="0">
                <a:latin typeface="Consolas" panose="020B0609020204030204" pitchFamily="49" charset="0"/>
              </a:rPr>
              <a:t>(el); </a:t>
            </a:r>
            <a:r>
              <a:rPr lang="en-US" sz="2000" dirty="0">
                <a:latin typeface="Consolas" panose="020B0609020204030204" pitchFamily="49" charset="0"/>
              </a:rPr>
              <a:t>// </a:t>
            </a:r>
            <a:r>
              <a:rPr lang="en-US" sz="2000" dirty="0" smtClean="0">
                <a:latin typeface="Consolas" panose="020B0609020204030204" pitchFamily="49" charset="0"/>
              </a:rPr>
              <a:t>.insert()/.prepend</a:t>
            </a:r>
          </a:p>
          <a:p>
            <a:pPr marL="0" indent="0">
              <a:buNone/>
            </a:pPr>
            <a:endParaRPr lang="en-US" sz="20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 smtClean="0"/>
              <a:t>After each external mutation, the DOM must be in consistent state. Check for consistency can be expensive.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Possible solution: Reactor/SSX*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40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Sciter</a:t>
            </a:r>
            <a:r>
              <a:rPr lang="en-US" dirty="0" smtClean="0"/>
              <a:t> – UI layer of the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876800"/>
            <a:ext cx="8382000" cy="17827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Separation of concerns principle, UI:</a:t>
            </a:r>
          </a:p>
          <a:p>
            <a:pPr lvl="1"/>
            <a:r>
              <a:rPr lang="en-US" dirty="0" smtClean="0"/>
              <a:t>Objects lifecycle: complex ownership graph with loops.</a:t>
            </a:r>
          </a:p>
          <a:p>
            <a:pPr lvl="1"/>
            <a:r>
              <a:rPr lang="en-US" dirty="0" smtClean="0"/>
              <a:t>Tend to change in lifetime of the application.</a:t>
            </a:r>
          </a:p>
          <a:p>
            <a:pPr lvl="1"/>
            <a:r>
              <a:rPr lang="en-US" dirty="0" smtClean="0"/>
              <a:t>Subject of style changes and customization.</a:t>
            </a:r>
          </a:p>
          <a:p>
            <a:r>
              <a:rPr lang="en-US" dirty="0" smtClean="0"/>
              <a:t>Must be isolated from backend.</a:t>
            </a:r>
          </a:p>
          <a:p>
            <a:r>
              <a:rPr lang="en-US" dirty="0" smtClean="0"/>
              <a:t>UI &lt;-&gt; backend API shall be compact and stable.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303233"/>
            <a:ext cx="6247902" cy="3573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Events. Dispatching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862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Two phases of event delivering:</a:t>
            </a:r>
          </a:p>
          <a:p>
            <a:pPr lvl="1"/>
            <a:r>
              <a:rPr lang="en-US" dirty="0" smtClean="0"/>
              <a:t>“Sinking” – from parent to child</a:t>
            </a:r>
          </a:p>
          <a:p>
            <a:pPr lvl="1"/>
            <a:r>
              <a:rPr lang="en-US" dirty="0" smtClean="0"/>
              <a:t>“Bubbling” – from child to parent</a:t>
            </a:r>
          </a:p>
          <a:p>
            <a:r>
              <a:rPr lang="en-US" dirty="0" smtClean="0"/>
              <a:t>Events can be “consumed” in any phase – </a:t>
            </a:r>
            <a:r>
              <a:rPr lang="en-US" sz="2200" dirty="0" smtClean="0">
                <a:solidFill>
                  <a:srgbClr val="0066FF"/>
                </a:solidFill>
                <a:latin typeface="Consolas" panose="020B0609020204030204" pitchFamily="49" charset="0"/>
              </a:rPr>
              <a:t>return true;</a:t>
            </a:r>
            <a:r>
              <a:rPr lang="en-US" dirty="0" smtClean="0">
                <a:solidFill>
                  <a:srgbClr val="0066FF"/>
                </a:solidFill>
              </a:rPr>
              <a:t> </a:t>
            </a:r>
            <a:r>
              <a:rPr lang="en-US" dirty="0" smtClean="0"/>
              <a:t>from an event handler;</a:t>
            </a:r>
          </a:p>
          <a:p>
            <a:r>
              <a:rPr lang="en-US" dirty="0" smtClean="0"/>
              <a:t>Container can: </a:t>
            </a:r>
          </a:p>
          <a:p>
            <a:pPr lvl="1"/>
            <a:r>
              <a:rPr lang="en-US" dirty="0" smtClean="0"/>
              <a:t>intercept events of children</a:t>
            </a:r>
          </a:p>
          <a:p>
            <a:pPr lvl="1"/>
            <a:r>
              <a:rPr lang="en-US" dirty="0" err="1" smtClean="0"/>
              <a:t>postprocess</a:t>
            </a:r>
            <a:r>
              <a:rPr lang="en-US" dirty="0" smtClean="0"/>
              <a:t> events of children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00200"/>
            <a:ext cx="3895669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52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DOM.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Behavior is a named event handler attached to DOM element.</a:t>
            </a:r>
          </a:p>
          <a:p>
            <a:pPr lvl="1"/>
            <a:r>
              <a:rPr lang="en-US" dirty="0" smtClean="0"/>
              <a:t>Can be native</a:t>
            </a:r>
          </a:p>
          <a:p>
            <a:pPr lvl="1"/>
            <a:r>
              <a:rPr lang="en-US" dirty="0" smtClean="0"/>
              <a:t>Or in script as a class</a:t>
            </a:r>
          </a:p>
          <a:p>
            <a:r>
              <a:rPr lang="en-US" dirty="0" smtClean="0"/>
              <a:t>Native behaviors attachment is defined by CSS property “behavior”: 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i="1" dirty="0" smtClean="0"/>
              <a:t>behavior</a:t>
            </a:r>
            <a:r>
              <a:rPr lang="en-US" dirty="0" smtClean="0"/>
              <a:t> CSS property assigns native event handlers that are declared in engine core or in code of host application.</a:t>
            </a:r>
          </a:p>
          <a:p>
            <a:r>
              <a:rPr lang="en-US" dirty="0" smtClean="0"/>
              <a:t>Close analogy: HWND == HELEMENT, behavior == </a:t>
            </a:r>
            <a:r>
              <a:rPr lang="en-US" dirty="0" err="1" smtClean="0"/>
              <a:t>WinProc</a:t>
            </a:r>
            <a:r>
              <a:rPr lang="en-US" dirty="0" smtClean="0"/>
              <a:t> + </a:t>
            </a:r>
            <a:r>
              <a:rPr lang="en-US" dirty="0" err="1" smtClean="0"/>
              <a:t>struct</a:t>
            </a:r>
            <a:endParaRPr lang="en-US" dirty="0" smtClean="0"/>
          </a:p>
          <a:p>
            <a:r>
              <a:rPr lang="en-US" dirty="0" smtClean="0"/>
              <a:t>Supports concept of value: </a:t>
            </a:r>
            <a:r>
              <a:rPr lang="en-US" sz="2600" dirty="0" err="1" smtClean="0">
                <a:latin typeface="Consolas" panose="020B0609020204030204" pitchFamily="49" charset="0"/>
              </a:rPr>
              <a:t>element.value</a:t>
            </a:r>
            <a:r>
              <a:rPr lang="en-US" sz="2600" dirty="0" smtClean="0">
                <a:latin typeface="Consolas" panose="020B0609020204030204" pitchFamily="49" charset="0"/>
              </a:rPr>
              <a:t> = 2;</a:t>
            </a:r>
            <a:endParaRPr lang="en-US" sz="2600" dirty="0">
              <a:latin typeface="Consolas" panose="020B06090202040302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3505200"/>
            <a:ext cx="320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toolbar &gt; button {</a:t>
            </a:r>
            <a:b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behavior:clickable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92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DOM. Native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685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Attached to an element. Responsible for event handling, value, can perform custom drawing and provide “methods” for script: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1828800"/>
            <a:ext cx="8839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ctl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event_handler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on(view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event_mouse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&amp;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evt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on(view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event_key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&amp;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evt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on(view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event_focus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&amp;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evt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on(view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event_command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&amp;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evt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on(view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event_scroll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&amp;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evt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on(view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event_behavior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&amp;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evt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on(view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event_exchange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&amp;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evt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on(view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event_gesture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&amp;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evt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set_value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value &amp;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val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get_value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value &amp;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val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draw_foreground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graphics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point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pos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draw_background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graphics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point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pos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draw_content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graphics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point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pos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draw_outline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graphics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point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pos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on_x_method_call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(view &amp;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element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self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*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name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value *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argv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size_t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argc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value &amp;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retval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392774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DOM.Built</a:t>
            </a:r>
            <a:r>
              <a:rPr lang="en-US" dirty="0" smtClean="0"/>
              <a:t>-in behaviors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295401"/>
            <a:ext cx="8153400" cy="5078313"/>
          </a:xfrm>
          <a:prstGeom prst="rect">
            <a:avLst/>
          </a:prstGeom>
          <a:noFill/>
        </p:spPr>
        <p:txBody>
          <a:bodyPr wrap="square" numCol="4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buttons</a:t>
            </a:r>
          </a:p>
          <a:p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/>
              <a:t>clickable</a:t>
            </a:r>
            <a:endParaRPr lang="en-US" sz="1600" dirty="0"/>
          </a:p>
          <a:p>
            <a:r>
              <a:rPr lang="en-US" sz="1600" dirty="0"/>
              <a:t>button</a:t>
            </a:r>
          </a:p>
          <a:p>
            <a:r>
              <a:rPr lang="en-US" sz="1600" dirty="0"/>
              <a:t>checkbox</a:t>
            </a:r>
          </a:p>
          <a:p>
            <a:r>
              <a:rPr lang="en-US" sz="1600" dirty="0"/>
              <a:t>radio &amp; switch</a:t>
            </a:r>
          </a:p>
          <a:p>
            <a:endParaRPr lang="en-US" sz="1600" dirty="0" smtClean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Selects</a:t>
            </a:r>
          </a:p>
          <a:p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/>
              <a:t>dropdown-select</a:t>
            </a:r>
          </a:p>
          <a:p>
            <a:r>
              <a:rPr lang="en-US" sz="1600" dirty="0"/>
              <a:t>dropdown-multi-select</a:t>
            </a:r>
          </a:p>
          <a:p>
            <a:r>
              <a:rPr lang="en-US" sz="1600" dirty="0"/>
              <a:t>select</a:t>
            </a:r>
          </a:p>
          <a:p>
            <a:r>
              <a:rPr lang="en-US" sz="1600" dirty="0"/>
              <a:t>select-multiple</a:t>
            </a:r>
          </a:p>
          <a:p>
            <a:r>
              <a:rPr lang="en-US" sz="1600" dirty="0"/>
              <a:t>select-checkmarks</a:t>
            </a:r>
          </a:p>
          <a:p>
            <a:r>
              <a:rPr lang="en-US" sz="1600" dirty="0"/>
              <a:t>tree</a:t>
            </a:r>
          </a:p>
          <a:p>
            <a:r>
              <a:rPr lang="en-US" sz="1600" dirty="0"/>
              <a:t>tree-view</a:t>
            </a:r>
          </a:p>
          <a:p>
            <a:r>
              <a:rPr lang="en-US" sz="1600" dirty="0"/>
              <a:t>tree-checkmarks</a:t>
            </a:r>
          </a:p>
          <a:p>
            <a:endParaRPr lang="en-US" sz="1600" dirty="0" smtClean="0"/>
          </a:p>
          <a:p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Edits</a:t>
            </a:r>
          </a:p>
          <a:p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/>
              <a:t>edit</a:t>
            </a:r>
            <a:endParaRPr lang="en-US" sz="1600" dirty="0"/>
          </a:p>
          <a:p>
            <a:r>
              <a:rPr lang="en-US" sz="1600" dirty="0"/>
              <a:t>password</a:t>
            </a:r>
          </a:p>
          <a:p>
            <a:r>
              <a:rPr lang="en-US" sz="1600" dirty="0"/>
              <a:t>masked-edit</a:t>
            </a:r>
          </a:p>
          <a:p>
            <a:r>
              <a:rPr lang="en-US" sz="1600" dirty="0"/>
              <a:t>numeric</a:t>
            </a:r>
          </a:p>
          <a:p>
            <a:r>
              <a:rPr lang="en-US" sz="1600" dirty="0"/>
              <a:t>integer</a:t>
            </a:r>
          </a:p>
          <a:p>
            <a:r>
              <a:rPr lang="en-US" sz="1600" dirty="0"/>
              <a:t>decimal</a:t>
            </a:r>
          </a:p>
          <a:p>
            <a:r>
              <a:rPr lang="en-US" sz="1600" dirty="0" err="1" smtClean="0"/>
              <a:t>textarea</a:t>
            </a:r>
            <a:endParaRPr lang="en-US" sz="1600" dirty="0" smtClean="0"/>
          </a:p>
          <a:p>
            <a:r>
              <a:rPr lang="en-US" sz="1600" dirty="0" err="1" smtClean="0"/>
              <a:t>richtext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Date/time</a:t>
            </a:r>
          </a:p>
          <a:p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/>
              <a:t>calendar</a:t>
            </a:r>
            <a:endParaRPr lang="en-US" sz="1600" dirty="0"/>
          </a:p>
          <a:p>
            <a:r>
              <a:rPr lang="en-US" sz="1600" dirty="0"/>
              <a:t>date</a:t>
            </a:r>
          </a:p>
          <a:p>
            <a:r>
              <a:rPr lang="en-US" sz="1600" dirty="0"/>
              <a:t>time</a:t>
            </a:r>
          </a:p>
          <a:p>
            <a:endParaRPr lang="en-US" sz="1600" dirty="0" smtClean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Output/indicators</a:t>
            </a:r>
          </a:p>
          <a:p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/>
              <a:t>output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text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integer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decimal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currency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date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date-local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time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/>
              <a:t>time-local</a:t>
            </a:r>
          </a:p>
          <a:p>
            <a:r>
              <a:rPr lang="en-US" sz="1600" dirty="0" smtClean="0"/>
              <a:t>progress</a:t>
            </a:r>
          </a:p>
          <a:p>
            <a:r>
              <a:rPr lang="en-US" sz="1600" dirty="0" smtClean="0"/>
              <a:t>scrollbar</a:t>
            </a:r>
          </a:p>
          <a:p>
            <a:r>
              <a:rPr lang="en-US" sz="1600" dirty="0" smtClean="0"/>
              <a:t>slider</a:t>
            </a:r>
          </a:p>
          <a:p>
            <a:endParaRPr lang="en-US" sz="1600" dirty="0" smtClean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HTML behaviors</a:t>
            </a:r>
          </a:p>
          <a:p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/>
              <a:t>frame</a:t>
            </a:r>
          </a:p>
          <a:p>
            <a:r>
              <a:rPr lang="en-US" sz="1600" dirty="0"/>
              <a:t>history</a:t>
            </a:r>
          </a:p>
          <a:p>
            <a:r>
              <a:rPr lang="en-US" sz="1600" dirty="0"/>
              <a:t>frame-set</a:t>
            </a:r>
          </a:p>
          <a:p>
            <a:r>
              <a:rPr lang="en-US" sz="1600" dirty="0" smtClean="0"/>
              <a:t>form</a:t>
            </a:r>
            <a:endParaRPr lang="en-US" sz="1600" dirty="0"/>
          </a:p>
          <a:p>
            <a:r>
              <a:rPr lang="en-US" sz="1600" dirty="0" smtClean="0"/>
              <a:t>hyperlink</a:t>
            </a:r>
          </a:p>
          <a:p>
            <a:r>
              <a:rPr lang="en-US" sz="1600" dirty="0" err="1" smtClean="0"/>
              <a:t>htmlarea</a:t>
            </a:r>
            <a:endParaRPr lang="en-US" sz="1600" dirty="0" smtClean="0"/>
          </a:p>
          <a:p>
            <a:r>
              <a:rPr lang="en-US" sz="1600" dirty="0" smtClean="0"/>
              <a:t>image</a:t>
            </a:r>
            <a:endParaRPr lang="en-US" sz="1600" dirty="0"/>
          </a:p>
          <a:p>
            <a:r>
              <a:rPr lang="en-US" sz="1600" dirty="0" err="1"/>
              <a:t>shellicon</a:t>
            </a:r>
            <a:endParaRPr lang="en-US" sz="1600" dirty="0"/>
          </a:p>
          <a:p>
            <a:r>
              <a:rPr lang="en-US" sz="1600" dirty="0" err="1" smtClean="0"/>
              <a:t>filethumbnail</a:t>
            </a:r>
            <a:endParaRPr lang="en-US" sz="1600" dirty="0" smtClean="0"/>
          </a:p>
          <a:p>
            <a:r>
              <a:rPr lang="en-US" sz="1600" dirty="0" smtClean="0"/>
              <a:t>style-bag</a:t>
            </a:r>
          </a:p>
          <a:p>
            <a:endParaRPr lang="en-US" sz="1600" dirty="0" smtClean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</a:t>
            </a:r>
          </a:p>
          <a:p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/>
              <a:t>menu-bar</a:t>
            </a:r>
          </a:p>
          <a:p>
            <a:r>
              <a:rPr lang="en-US" sz="1600" dirty="0" smtClean="0"/>
              <a:t>menu</a:t>
            </a:r>
          </a:p>
          <a:p>
            <a:r>
              <a:rPr lang="en-US" sz="1600" dirty="0" smtClean="0"/>
              <a:t>popup-menu</a:t>
            </a:r>
          </a:p>
          <a:p>
            <a:r>
              <a:rPr lang="en-US" sz="1600" dirty="0" smtClean="0"/>
              <a:t>popup-selector</a:t>
            </a:r>
          </a:p>
          <a:p>
            <a:endParaRPr lang="en-US" sz="1600" dirty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Auxiliary</a:t>
            </a:r>
          </a:p>
          <a:p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/>
              <a:t>expandable-list</a:t>
            </a:r>
          </a:p>
          <a:p>
            <a:r>
              <a:rPr lang="en-US" sz="1600" dirty="0"/>
              <a:t>collapsible-list</a:t>
            </a:r>
          </a:p>
          <a:p>
            <a:r>
              <a:rPr lang="en-US" sz="1600" dirty="0" smtClean="0"/>
              <a:t>swipe</a:t>
            </a:r>
            <a:endParaRPr lang="en-US" sz="1600" dirty="0"/>
          </a:p>
          <a:p>
            <a:r>
              <a:rPr lang="en-US" sz="1600" dirty="0"/>
              <a:t>marquee</a:t>
            </a:r>
          </a:p>
          <a:p>
            <a:r>
              <a:rPr lang="en-US" sz="1600" dirty="0" smtClean="0"/>
              <a:t>column-</a:t>
            </a:r>
            <a:r>
              <a:rPr lang="en-US" sz="1600" dirty="0" err="1" smtClean="0"/>
              <a:t>resizer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8228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Scripting behaviors &amp; event handlers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Classes: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Aspects:</a:t>
            </a:r>
          </a:p>
          <a:p>
            <a:endParaRPr lang="en-US" dirty="0" smtClean="0"/>
          </a:p>
          <a:p>
            <a:r>
              <a:rPr lang="en-US" dirty="0" smtClean="0"/>
              <a:t>Explicit event handlers: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309807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class </a:t>
            </a:r>
            <a:r>
              <a:rPr lang="en-US" sz="14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MyButton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 Element {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event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click(event) { … }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event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keyup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(event) { … }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4948" y="2340069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span.my-button {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prototype: </a:t>
            </a:r>
            <a:r>
              <a:rPr lang="en-US" sz="14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MyButton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url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buttons.tis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3853425"/>
            <a:ext cx="373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function </a:t>
            </a:r>
            <a:r>
              <a:rPr lang="en-US" sz="14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MyButton</a:t>
            </a:r>
            <a:r>
              <a:rPr lang="en-US" sz="14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this &lt;&lt; </a:t>
            </a:r>
            <a:r>
              <a:rPr lang="en-US" sz="14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event </a:t>
            </a:r>
            <a:r>
              <a:rPr lang="en-US" sz="1400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click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 … };  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3810000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span.my-button {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aspect: </a:t>
            </a:r>
            <a:r>
              <a:rPr lang="en-US" sz="14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MyButton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url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buttons.tis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5181600"/>
            <a:ext cx="373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someEl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…;</a:t>
            </a:r>
          </a:p>
          <a:p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someEl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&lt;&lt; </a:t>
            </a:r>
            <a:r>
              <a:rPr lang="en-US" sz="14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event </a:t>
            </a:r>
            <a:r>
              <a:rPr lang="en-US" sz="14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click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{ … };  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0" y="1699326"/>
            <a:ext cx="3188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CSS (declarative) assignment: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4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Sciter</a:t>
            </a:r>
            <a:r>
              <a:rPr lang="en-US" dirty="0" smtClean="0"/>
              <a:t> Script: </a:t>
            </a:r>
            <a:r>
              <a:rPr lang="en-US" dirty="0" err="1" smtClean="0"/>
              <a:t>TIScript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Mostly JavaScript and has:</a:t>
            </a:r>
          </a:p>
          <a:p>
            <a:pPr lvl="1"/>
            <a:r>
              <a:rPr lang="en-US" dirty="0" smtClean="0"/>
              <a:t>Compiler, producing bytecodes.</a:t>
            </a:r>
          </a:p>
          <a:p>
            <a:pPr lvl="1"/>
            <a:r>
              <a:rPr lang="en-US" dirty="0" smtClean="0"/>
              <a:t>Virtual machine executing those </a:t>
            </a:r>
            <a:r>
              <a:rPr lang="en-US" dirty="0" err="1" smtClean="0"/>
              <a:t>bytecodes</a:t>
            </a:r>
            <a:endParaRPr lang="en-US" dirty="0" smtClean="0"/>
          </a:p>
          <a:p>
            <a:pPr lvl="1"/>
            <a:r>
              <a:rPr lang="en-US" dirty="0" smtClean="0"/>
              <a:t>Heap manager that uses compacting copying GC.</a:t>
            </a:r>
          </a:p>
          <a:p>
            <a:r>
              <a:rPr lang="en-US" dirty="0" smtClean="0"/>
              <a:t>Extended by:</a:t>
            </a:r>
          </a:p>
          <a:p>
            <a:pPr lvl="1"/>
            <a:r>
              <a:rPr lang="en-US" dirty="0" smtClean="0"/>
              <a:t>Classes, namespaces, decorators, persistent storage, streams and “UI types”.</a:t>
            </a:r>
          </a:p>
          <a:p>
            <a:r>
              <a:rPr lang="en-US" dirty="0" smtClean="0"/>
              <a:t>Integrated with DOM, GC.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Sciter</a:t>
            </a:r>
            <a:r>
              <a:rPr lang="en-US" dirty="0" smtClean="0"/>
              <a:t> script: data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Numeric: integer, float</a:t>
            </a:r>
          </a:p>
          <a:p>
            <a:r>
              <a:rPr lang="en-US" dirty="0" smtClean="0"/>
              <a:t>Collections: array, map (object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String and Symbol</a:t>
            </a:r>
          </a:p>
          <a:p>
            <a:r>
              <a:rPr lang="en-US" dirty="0" smtClean="0"/>
              <a:t>Boolean</a:t>
            </a:r>
            <a:r>
              <a:rPr lang="en-US" i="1" dirty="0" smtClean="0"/>
              <a:t>: true</a:t>
            </a:r>
            <a:r>
              <a:rPr lang="en-US" dirty="0" smtClean="0"/>
              <a:t> and </a:t>
            </a:r>
            <a:r>
              <a:rPr lang="en-US" i="1" dirty="0" smtClean="0"/>
              <a:t>false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Tuple </a:t>
            </a:r>
            <a:r>
              <a:rPr lang="en-US" dirty="0">
                <a:solidFill>
                  <a:srgbClr val="C00000"/>
                </a:solidFill>
              </a:rPr>
              <a:t>(tagged array)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Stream </a:t>
            </a:r>
            <a:r>
              <a:rPr lang="en-US" dirty="0" smtClean="0">
                <a:solidFill>
                  <a:srgbClr val="C00000"/>
                </a:solidFill>
              </a:rPr>
              <a:t>(file, in-memory string buffer)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Bytes – vector of bytes.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Persistent data: Storage and Index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Length: 1dip, 2px, 1em (CSS support type)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Angle: 1grad, 3rad</a:t>
            </a:r>
            <a:r>
              <a:rPr lang="en-US" dirty="0">
                <a:solidFill>
                  <a:srgbClr val="C00000"/>
                </a:solidFill>
              </a:rPr>
              <a:t>, 1turn (CSS support type)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Duration: 1s, 400ms </a:t>
            </a:r>
            <a:r>
              <a:rPr lang="en-US" dirty="0">
                <a:solidFill>
                  <a:srgbClr val="C00000"/>
                </a:solidFill>
              </a:rPr>
              <a:t>(CSS support type)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Script: namespaces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501" y="1219200"/>
            <a:ext cx="8229600" cy="1676400"/>
          </a:xfrm>
        </p:spPr>
        <p:txBody>
          <a:bodyPr/>
          <a:lstStyle/>
          <a:p>
            <a:r>
              <a:rPr lang="en-US" dirty="0" smtClean="0"/>
              <a:t>Namespaces are declared by using the namespace keyword. They can contain classes, functions, variables, and constants: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19200" y="2887682"/>
            <a:ext cx="7772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namespace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Threats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threatList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[];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function add(threat) {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threatList.push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(threat); }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Threats.add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foundThreat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calling function in namespace 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namespace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Message {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enum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like namespace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WARNING = 1;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ERROR = 2;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CRITICAL_ERROR = 3;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msgType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Message.ERROR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Script: Classes, constructors, and properties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00200"/>
            <a:ext cx="5715000" cy="314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5057775"/>
            <a:ext cx="61245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Script VM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838200"/>
            <a:ext cx="8458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namespace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tis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VM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val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current value register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&gt;   stack;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execution stack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*     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sp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stack top pointer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script heap, two "halves" 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CsMemorySpace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*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oldSpace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old memory space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CsMemorySpace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*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newSpace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new memory space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bytecodes; 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bytecodes of current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function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 panose="020B0609020204030204" pitchFamily="49" charset="0"/>
              </a:rPr>
              <a:t>    value*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pc;        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current bytecode position</a:t>
            </a:r>
            <a:endParaRPr lang="en-US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ns;        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namespace of current function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methodObject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obj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for the Method type 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vectorObject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obj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for the Vector type 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stringObject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obj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for the String type 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integerObject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obj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for the Integer type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...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};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72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Sciter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495800"/>
            <a:ext cx="8229600" cy="2057400"/>
          </a:xfrm>
        </p:spPr>
        <p:txBody>
          <a:bodyPr>
            <a:normAutofit fontScale="62500" lnSpcReduction="20000"/>
          </a:bodyPr>
          <a:lstStyle/>
          <a:p>
            <a:r>
              <a:rPr lang="en-US" sz="3200" dirty="0" smtClean="0"/>
              <a:t>Major </a:t>
            </a:r>
            <a:r>
              <a:rPr lang="en-US" sz="3200" dirty="0" err="1" smtClean="0"/>
              <a:t>Sciter</a:t>
            </a:r>
            <a:r>
              <a:rPr lang="en-US" sz="3200" dirty="0" smtClean="0"/>
              <a:t> modules: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HTML: </a:t>
            </a:r>
            <a:r>
              <a:rPr lang="en-US" dirty="0" smtClean="0"/>
              <a:t>parser/compiler </a:t>
            </a:r>
            <a:r>
              <a:rPr lang="en-US" dirty="0"/>
              <a:t>and </a:t>
            </a:r>
            <a:r>
              <a:rPr lang="en-US" dirty="0" smtClean="0"/>
              <a:t>DOM tree;</a:t>
            </a:r>
            <a:endParaRPr lang="en-US" sz="2800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CSS: parser/compiler and CSS OM;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Layout </a:t>
            </a:r>
            <a:r>
              <a:rPr lang="en-US" dirty="0" smtClean="0"/>
              <a:t>module;</a:t>
            </a:r>
            <a:endParaRPr lang="en-US" sz="2800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sz="2800" dirty="0" smtClean="0"/>
              <a:t>Script: source-to-bytecode compiler, VM, runtime classes: Array, Object, String, …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Graphics, Windowing/Desktop and system back ends;</a:t>
            </a:r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1600"/>
            <a:ext cx="7391400" cy="2933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VM: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4114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tis::value can store </a:t>
            </a:r>
            <a:r>
              <a:rPr lang="en-US" dirty="0" err="1" smtClean="0"/>
              <a:t>inplace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float number ( a.k.a. </a:t>
            </a:r>
            <a:r>
              <a:rPr lang="en-US" dirty="0" err="1" smtClean="0"/>
              <a:t>cpp</a:t>
            </a:r>
            <a:r>
              <a:rPr lang="en-US" dirty="0" smtClean="0"/>
              <a:t>::double – 64 bit );</a:t>
            </a:r>
          </a:p>
          <a:p>
            <a:pPr lvl="1"/>
            <a:r>
              <a:rPr lang="en-US" dirty="0" smtClean="0"/>
              <a:t>integer number – 32 bit signed integer;</a:t>
            </a:r>
          </a:p>
          <a:p>
            <a:pPr lvl="1"/>
            <a:r>
              <a:rPr lang="en-US" dirty="0" smtClean="0"/>
              <a:t>symbols including </a:t>
            </a:r>
            <a:r>
              <a:rPr lang="en-US" dirty="0" err="1" smtClean="0"/>
              <a:t>true|false|undefined|null</a:t>
            </a:r>
            <a:r>
              <a:rPr lang="en-US" dirty="0" smtClean="0"/>
              <a:t>;</a:t>
            </a:r>
          </a:p>
          <a:p>
            <a:r>
              <a:rPr lang="en-US" dirty="0" smtClean="0"/>
              <a:t>reference types (as 32bit or 48bit pointer):</a:t>
            </a:r>
          </a:p>
          <a:p>
            <a:pPr lvl="1"/>
            <a:r>
              <a:rPr lang="en-US" dirty="0" smtClean="0"/>
              <a:t>Objects, classes and namespaces;</a:t>
            </a:r>
          </a:p>
          <a:p>
            <a:pPr lvl="1"/>
            <a:r>
              <a:rPr lang="en-US" dirty="0" smtClean="0"/>
              <a:t>Arrays;</a:t>
            </a:r>
          </a:p>
          <a:p>
            <a:pPr lvl="1"/>
            <a:r>
              <a:rPr lang="en-US" dirty="0" smtClean="0"/>
              <a:t>Strings;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09800" y="1295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namespace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tis 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typedef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uint64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14311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VM: value packaging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4000"/>
          </a:xfrm>
        </p:spPr>
        <p:txBody>
          <a:bodyPr>
            <a:normAutofit fontScale="92500"/>
          </a:bodyPr>
          <a:lstStyle/>
          <a:p>
            <a:r>
              <a:rPr lang="en-US" dirty="0"/>
              <a:t>IEEE 754 </a:t>
            </a:r>
            <a:r>
              <a:rPr lang="en-US" dirty="0" smtClean="0"/>
              <a:t>double-precision floating-point </a:t>
            </a:r>
            <a:r>
              <a:rPr lang="en-US" dirty="0"/>
              <a:t>number. double type is 64-bit, comprised of 1 sign bit, </a:t>
            </a:r>
            <a:r>
              <a:rPr lang="en-US" dirty="0" smtClean="0"/>
              <a:t>11 exponent </a:t>
            </a:r>
            <a:r>
              <a:rPr lang="en-US" dirty="0"/>
              <a:t>bits and 52 mantissa bits</a:t>
            </a:r>
            <a:r>
              <a:rPr lang="en-US" dirty="0" smtClean="0"/>
              <a:t>:</a:t>
            </a:r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838200" y="3276600"/>
            <a:ext cx="784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7    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6           5          4          3         2           1         0</a:t>
            </a:r>
          </a:p>
          <a:p>
            <a:r>
              <a:rPr lang="en-US" sz="1200" dirty="0" err="1">
                <a:solidFill>
                  <a:srgbClr val="FF0000"/>
                </a:solidFill>
                <a:latin typeface="Consolas" panose="020B0609020204030204" pitchFamily="49" charset="0"/>
              </a:rPr>
              <a:t>s</a:t>
            </a:r>
            <a:r>
              <a:rPr lang="en-US" sz="1200" dirty="0" err="1">
                <a:solidFill>
                  <a:srgbClr val="0066FF"/>
                </a:solidFill>
                <a:latin typeface="Consolas" panose="020B0609020204030204" pitchFamily="49" charset="0"/>
              </a:rPr>
              <a:t>eeeeeee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66FF"/>
                </a:solidFill>
                <a:latin typeface="Consolas" panose="020B0609020204030204" pitchFamily="49" charset="0"/>
              </a:rPr>
              <a:t>eeee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mmmm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mmmmmmmm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mmmmmmmm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mmmmmmmm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mmmmmmmm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mmmmmmmm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mmmmmmmm</a:t>
            </a:r>
            <a:endParaRPr lang="en-US" sz="1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267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“Not-a-number” double value is when exponent is 11111111111. So all other values are: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5334000"/>
            <a:ext cx="7467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7    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6           5          4          3         2           1         0</a:t>
            </a:r>
          </a:p>
          <a:p>
            <a:r>
              <a:rPr lang="en-US" sz="1200" dirty="0">
                <a:solidFill>
                  <a:srgbClr val="0066FF"/>
                </a:solidFill>
                <a:latin typeface="Consolas" panose="020B0609020204030204" pitchFamily="49" charset="0"/>
              </a:rPr>
              <a:t>11111111 | 1111</a:t>
            </a:r>
            <a:r>
              <a:rPr lang="en-US" sz="1200" dirty="0">
                <a:solidFill>
                  <a:srgbClr val="C00000"/>
                </a:solidFill>
                <a:latin typeface="Consolas" panose="020B0609020204030204" pitchFamily="49" charset="0"/>
              </a:rPr>
              <a:t>tttt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vvvvvvvv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vvvvvvvv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vvvvvvvv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vvvvvvvv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vvvvvvvv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|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vvvvvvvv</a:t>
            </a:r>
            <a:endParaRPr lang="en-US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200" dirty="0" err="1">
                <a:solidFill>
                  <a:srgbClr val="0066FF"/>
                </a:solidFill>
                <a:latin typeface="Consolas" panose="020B0609020204030204" pitchFamily="49" charset="0"/>
              </a:rPr>
              <a:t>NaN</a:t>
            </a:r>
            <a:r>
              <a:rPr lang="en-US" sz="1200" dirty="0">
                <a:solidFill>
                  <a:srgbClr val="0066FF"/>
                </a:solidFill>
                <a:latin typeface="Consolas" panose="020B0609020204030204" pitchFamily="49" charset="0"/>
              </a:rPr>
              <a:t> marker </a:t>
            </a:r>
            <a:r>
              <a:rPr lang="en-US" sz="1200" dirty="0" smtClean="0">
                <a:solidFill>
                  <a:srgbClr val="0066FF"/>
                </a:solidFill>
                <a:latin typeface="Consolas" panose="020B0609020204030204" pitchFamily="49" charset="0"/>
              </a:rPr>
              <a:t>|</a:t>
            </a:r>
            <a:r>
              <a:rPr lang="en-US" sz="1200" dirty="0" smtClean="0">
                <a:solidFill>
                  <a:srgbClr val="C00000"/>
                </a:solidFill>
                <a:latin typeface="Consolas" panose="020B0609020204030204" pitchFamily="49" charset="0"/>
              </a:rPr>
              <a:t>type</a:t>
            </a:r>
            <a:r>
              <a:rPr lang="en-US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|  </a:t>
            </a:r>
            <a:r>
              <a:rPr lang="en-US" sz="1200" dirty="0">
                <a:latin typeface="Consolas" panose="020B0609020204030204" pitchFamily="49" charset="0"/>
              </a:rPr>
              <a:t>48-bit placeholder for values: pointers, strings 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566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819400"/>
            <a:ext cx="5105400" cy="40219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VM. Object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1143000"/>
            <a:ext cx="7848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object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prototype;    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a.k.a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. class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properties;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list of properties or hash map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propertyCount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observer;  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list of observers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unsigned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flags;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};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3657600"/>
            <a:ext cx="3581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Calling object methods: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>
                <a:latin typeface="Consolas" panose="020B0609020204030204" pitchFamily="49" charset="0"/>
              </a:rPr>
              <a:t>obj.zap</a:t>
            </a:r>
            <a:r>
              <a:rPr lang="en-US" dirty="0" smtClean="0">
                <a:latin typeface="Consolas" panose="020B0609020204030204" pitchFamily="49" charset="0"/>
              </a:rPr>
              <a:t>();</a:t>
            </a:r>
          </a:p>
          <a:p>
            <a:r>
              <a:rPr lang="en-US" dirty="0" smtClean="0">
                <a:solidFill>
                  <a:srgbClr val="00B050"/>
                </a:solidFill>
                <a:latin typeface="Consolas" panose="020B0609020204030204" pitchFamily="49" charset="0"/>
              </a:rPr>
              <a:t>// found locally, </a:t>
            </a:r>
          </a:p>
          <a:p>
            <a:r>
              <a:rPr lang="en-US" dirty="0" smtClean="0">
                <a:solidFill>
                  <a:srgbClr val="00B050"/>
                </a:solidFill>
                <a:latin typeface="Consolas" panose="020B0609020204030204" pitchFamily="49" charset="0"/>
              </a:rPr>
              <a:t>//   this === </a:t>
            </a:r>
            <a:r>
              <a:rPr lang="en-US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obj</a:t>
            </a:r>
            <a:endParaRPr lang="en-US" dirty="0" smtClean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endParaRPr lang="en-US" dirty="0" smtClean="0">
              <a:latin typeface="Consolas" panose="020B0609020204030204" pitchFamily="49" charset="0"/>
            </a:endParaRPr>
          </a:p>
          <a:p>
            <a:r>
              <a:rPr lang="en-US" dirty="0" err="1" smtClean="0">
                <a:latin typeface="Consolas" panose="020B0609020204030204" pitchFamily="49" charset="0"/>
              </a:rPr>
              <a:t>obj.clear</a:t>
            </a:r>
            <a:r>
              <a:rPr lang="en-US" dirty="0" smtClean="0">
                <a:latin typeface="Consolas" panose="020B0609020204030204" pitchFamily="49" charset="0"/>
              </a:rPr>
              <a:t>();</a:t>
            </a:r>
          </a:p>
          <a:p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// found </a:t>
            </a:r>
            <a:r>
              <a:rPr lang="en-US" dirty="0" smtClean="0">
                <a:solidFill>
                  <a:srgbClr val="00B050"/>
                </a:solidFill>
                <a:latin typeface="Consolas" panose="020B0609020204030204" pitchFamily="49" charset="0"/>
              </a:rPr>
              <a:t>in prototype chain</a:t>
            </a:r>
          </a:p>
          <a:p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//   this === </a:t>
            </a:r>
            <a:r>
              <a:rPr lang="en-US" dirty="0" err="1">
                <a:solidFill>
                  <a:srgbClr val="00B050"/>
                </a:solidFill>
                <a:latin typeface="Consolas" panose="020B0609020204030204" pitchFamily="49" charset="0"/>
              </a:rPr>
              <a:t>obj</a:t>
            </a:r>
            <a:endParaRPr lang="en-US" dirty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9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VM: bytecodes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863" y="1219200"/>
            <a:ext cx="8229600" cy="1752599"/>
          </a:xfrm>
        </p:spPr>
        <p:txBody>
          <a:bodyPr/>
          <a:lstStyle/>
          <a:p>
            <a:r>
              <a:rPr lang="en-US" dirty="0" smtClean="0"/>
              <a:t>Bytecode: value in range 0..255</a:t>
            </a:r>
          </a:p>
          <a:p>
            <a:r>
              <a:rPr lang="en-US" dirty="0" smtClean="0"/>
              <a:t>Instruction for VM - similar to code instruction fro i386 processor “machine”.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2971799"/>
            <a:ext cx="7696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BC_NOP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0x00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NOP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BC_BRT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0x01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branch on true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BC_BRF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0x02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branch on false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BC_BR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0x03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branch unconditionally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0x04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load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val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with true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BC_NULL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0x05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load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val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with null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BC_PUSH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0x06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push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val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onto stack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BC_NOT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0x07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logical negate top of stack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0x08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add two numeric expressions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BC_SUB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0x09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subtract two numeric expressions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BC_MUL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0x0a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multiply two numeric expressions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BC_DIV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0x0b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divide two numeric expressions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BC_REM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0x0c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remainder of two numeric expressions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BC_BAND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0x0d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bitwise and of top two stack entries */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...</a:t>
            </a:r>
          </a:p>
        </p:txBody>
      </p:sp>
    </p:spTree>
    <p:extLst>
      <p:ext uri="{BB962C8B-B14F-4D97-AF65-F5344CB8AC3E}">
        <p14:creationId xmlns:p14="http://schemas.microsoft.com/office/powerpoint/2010/main" val="319437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compiler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219199"/>
          </a:xfrm>
        </p:spPr>
        <p:txBody>
          <a:bodyPr/>
          <a:lstStyle/>
          <a:p>
            <a:r>
              <a:rPr lang="en-US" dirty="0" smtClean="0"/>
              <a:t>Translates sequence of tokens into sequence of bytecodes: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2209800"/>
            <a:ext cx="7315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a = 1 + 2;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</a:rPr>
              <a:t>BC_LITERAL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1   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vm.val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&lt;- integer(1)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</a:rPr>
              <a:t>BC_PUSH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vm.stack.push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vm.val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)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</a:rPr>
              <a:t>BC_LITERAL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2   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vm.val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&lt;- integer(2)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</a:rPr>
              <a:t>BC_ADD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vm.val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&lt;- </a:t>
            </a:r>
            <a:r>
              <a:rPr lang="en-US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vm.stack.pop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() + </a:t>
            </a:r>
            <a:r>
              <a:rPr lang="en-US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vm.val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6F008A"/>
                </a:solidFill>
                <a:latin typeface="Consolas" panose="020B0609020204030204" pitchFamily="49" charset="0"/>
              </a:rPr>
              <a:t>BC_STORE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A      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heap_variable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('A') &lt;-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vm.val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276907"/>
            <a:ext cx="8229600" cy="752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Bytecodes are stored in function objects: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4953000"/>
            <a:ext cx="7620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method :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object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/* method is an Object! */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value code;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bytecodes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value ns;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namespace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72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VM: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416" y="1371600"/>
            <a:ext cx="8229600" cy="609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To run a function: a) setup VM by function bytecodes and </a:t>
            </a:r>
            <a:br>
              <a:rPr lang="en-US" dirty="0" smtClean="0"/>
            </a:br>
            <a:r>
              <a:rPr lang="en-US" dirty="0" smtClean="0"/>
              <a:t>b) execute them: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4489" y="2133600"/>
            <a:ext cx="8686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Exec::run(VM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*c,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…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/* Execute - execute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bytecodes */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while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(c-&gt;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pc &lt;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c-&gt;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bytecodes.end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())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switch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(*c-&gt;pc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++)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BC_NOP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   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(last)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BC_BRT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...;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BC_BRF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...;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BC_BR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...;  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BC_NULL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 c-&gt;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NULL_VALUE;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BC_PUSH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CsPush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c-&gt;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BC_NOT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  c-&gt;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CsToBoolean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(c, c-&gt;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val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? </a:t>
            </a:r>
            <a:endParaRPr lang="en-US" sz="16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               FALSE_VALUE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 TRUE_VALUE;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:  c-&gt;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BinaryOp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(c,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BC_ADD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CsPop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(c), c-&gt;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...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2779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48895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Script VM: heap and GC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914400"/>
            <a:ext cx="3524250" cy="5638800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429000" cy="46910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Copying GC: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Contains two equal “halves”;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On heap overflow copies content of one half into another;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Compacts memory while copying.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136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Window/View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21919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Wraps HWINDOW – platform specific window;</a:t>
            </a:r>
          </a:p>
          <a:p>
            <a:r>
              <a:rPr lang="en-US" dirty="0" smtClean="0"/>
              <a:t>Holds root document; </a:t>
            </a:r>
          </a:p>
          <a:p>
            <a:r>
              <a:rPr lang="en-US" dirty="0" smtClean="0"/>
              <a:t>Holds reference to VM that is shared among all windows in the thread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2000" y="2230749"/>
            <a:ext cx="84582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view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resource,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iwindow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event_handler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pump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virtual </a:t>
            </a:r>
            <a:r>
              <a:rPr lang="en-US" sz="1400" dirty="0" smtClean="0">
                <a:latin typeface="Consolas" panose="020B0609020204030204" pitchFamily="49" charset="0"/>
              </a:rPr>
              <a:t>HWINDOW         </a:t>
            </a:r>
            <a:r>
              <a:rPr lang="en-US" sz="1400" dirty="0" err="1" smtClean="0">
                <a:latin typeface="Consolas" panose="020B0609020204030204" pitchFamily="49" charset="0"/>
              </a:rPr>
              <a:t>get_hwnd</a:t>
            </a:r>
            <a:r>
              <a:rPr lang="en-US" sz="1400" dirty="0" smtClean="0">
                <a:latin typeface="Consolas" panose="020B0609020204030204" pitchFamily="49" charset="0"/>
              </a:rPr>
              <a:t>() = 0;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HWND, </a:t>
            </a:r>
            <a:r>
              <a:rPr lang="en-US" sz="1400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NSWindow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GtkWindow</a:t>
            </a:r>
            <a:endParaRPr lang="en-US" sz="1400" dirty="0" smtClean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virtual </a:t>
            </a:r>
            <a:r>
              <a:rPr lang="en-US" sz="1400" dirty="0" smtClean="0">
                <a:latin typeface="Consolas" panose="020B0609020204030204" pitchFamily="49" charset="0"/>
              </a:rPr>
              <a:t>graphics*       surface() = 0; 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provides surface graphics</a:t>
            </a:r>
            <a:endParaRPr lang="en-US" sz="1400" dirty="0">
              <a:latin typeface="Consolas" panose="020B0609020204030204" pitchFamily="49" charset="0"/>
            </a:endParaRP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handle&lt;document&gt;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pdoc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   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root document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array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posted_event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posted_events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  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element.postEvent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(...)  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array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&lt;handle&lt;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functor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&gt;&gt;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posted_functors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element.post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( function(){...})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array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timer_def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element_timers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array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&lt;handle&lt;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iwindow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&gt;&gt;  windows;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popup,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tool and child windows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scripting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handle&lt;tis::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vm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vm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 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holds script VM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tis::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value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view_obj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'view' object in script 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9154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Supported </a:t>
            </a:r>
            <a:r>
              <a:rPr lang="en-US" dirty="0" err="1" smtClean="0"/>
              <a:t>backends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Windows:</a:t>
            </a:r>
          </a:p>
          <a:p>
            <a:pPr lvl="2"/>
            <a:r>
              <a:rPr lang="en-US" dirty="0" smtClean="0"/>
              <a:t>Direct2D with GDI+ fallback (Windows XP)</a:t>
            </a:r>
          </a:p>
          <a:p>
            <a:pPr lvl="2"/>
            <a:r>
              <a:rPr lang="en-US" dirty="0" smtClean="0"/>
              <a:t>Direct2D with </a:t>
            </a:r>
            <a:r>
              <a:rPr lang="en-US" dirty="0" err="1" smtClean="0"/>
              <a:t>Skia</a:t>
            </a:r>
            <a:r>
              <a:rPr lang="en-US" dirty="0" smtClean="0"/>
              <a:t>/CPU fallback *</a:t>
            </a:r>
          </a:p>
          <a:p>
            <a:pPr lvl="2"/>
            <a:r>
              <a:rPr lang="en-US" dirty="0" err="1" smtClean="0"/>
              <a:t>Skia</a:t>
            </a:r>
            <a:r>
              <a:rPr lang="en-US" dirty="0" smtClean="0"/>
              <a:t>/OpenGL </a:t>
            </a:r>
            <a:r>
              <a:rPr lang="en-US" dirty="0"/>
              <a:t>with </a:t>
            </a:r>
            <a:r>
              <a:rPr lang="en-US" dirty="0" err="1"/>
              <a:t>Skia</a:t>
            </a:r>
            <a:r>
              <a:rPr lang="en-US" dirty="0"/>
              <a:t>/CPU </a:t>
            </a:r>
            <a:r>
              <a:rPr lang="en-US" dirty="0" smtClean="0"/>
              <a:t>fallback</a:t>
            </a:r>
          </a:p>
          <a:p>
            <a:pPr lvl="2"/>
            <a:r>
              <a:rPr lang="en-US" dirty="0"/>
              <a:t>Direct2D </a:t>
            </a:r>
            <a:r>
              <a:rPr lang="en-US" dirty="0" err="1"/>
              <a:t>backends</a:t>
            </a:r>
            <a:r>
              <a:rPr lang="en-US" dirty="0"/>
              <a:t>:</a:t>
            </a:r>
          </a:p>
          <a:p>
            <a:pPr lvl="3"/>
            <a:r>
              <a:rPr lang="en-US" dirty="0"/>
              <a:t>Direct2D/Warp (on Windows 7)</a:t>
            </a:r>
          </a:p>
          <a:p>
            <a:pPr lvl="3"/>
            <a:r>
              <a:rPr lang="en-US" dirty="0"/>
              <a:t>Direct2D/HW (on W8 and above and on high-DPI</a:t>
            </a:r>
            <a:r>
              <a:rPr lang="en-US" dirty="0" smtClean="0"/>
              <a:t>)</a:t>
            </a:r>
          </a:p>
          <a:p>
            <a:pPr lvl="3"/>
            <a:r>
              <a:rPr lang="en-US" dirty="0" err="1" smtClean="0"/>
              <a:t>DirectComposition</a:t>
            </a:r>
            <a:endParaRPr lang="en-US" dirty="0" smtClean="0"/>
          </a:p>
          <a:p>
            <a:pPr lvl="3"/>
            <a:r>
              <a:rPr lang="en-US" dirty="0" smtClean="0"/>
              <a:t>DirectX surfaces</a:t>
            </a:r>
          </a:p>
          <a:p>
            <a:pPr lvl="1"/>
            <a:r>
              <a:rPr lang="en-US" dirty="0" err="1" smtClean="0"/>
              <a:t>MacOS</a:t>
            </a:r>
            <a:endParaRPr lang="en-US" dirty="0" smtClean="0"/>
          </a:p>
          <a:p>
            <a:pPr lvl="2"/>
            <a:r>
              <a:rPr lang="en-US" dirty="0" err="1" smtClean="0"/>
              <a:t>CoreGraphics</a:t>
            </a:r>
            <a:endParaRPr lang="en-US" dirty="0" smtClean="0"/>
          </a:p>
          <a:p>
            <a:pPr lvl="2"/>
            <a:r>
              <a:rPr lang="en-US" dirty="0" err="1"/>
              <a:t>Skia</a:t>
            </a:r>
            <a:r>
              <a:rPr lang="en-US" dirty="0"/>
              <a:t>/OpenGL with </a:t>
            </a:r>
            <a:r>
              <a:rPr lang="en-US" dirty="0" err="1"/>
              <a:t>Skia</a:t>
            </a:r>
            <a:r>
              <a:rPr lang="en-US" dirty="0"/>
              <a:t>/CPU </a:t>
            </a:r>
            <a:r>
              <a:rPr lang="en-US" dirty="0" smtClean="0"/>
              <a:t>fallback *</a:t>
            </a:r>
          </a:p>
          <a:p>
            <a:pPr lvl="1"/>
            <a:r>
              <a:rPr lang="en-US" dirty="0" smtClean="0"/>
              <a:t>Linux</a:t>
            </a:r>
          </a:p>
          <a:p>
            <a:pPr lvl="2"/>
            <a:r>
              <a:rPr lang="en-US" dirty="0" smtClean="0"/>
              <a:t>GTK/Cairo *</a:t>
            </a:r>
          </a:p>
          <a:p>
            <a:pPr lvl="2"/>
            <a:r>
              <a:rPr lang="en-US" dirty="0" err="1"/>
              <a:t>Skia</a:t>
            </a:r>
            <a:r>
              <a:rPr lang="en-US" dirty="0"/>
              <a:t>/OpenGL with </a:t>
            </a:r>
            <a:r>
              <a:rPr lang="en-US" dirty="0" err="1"/>
              <a:t>Skia</a:t>
            </a:r>
            <a:r>
              <a:rPr lang="en-US" dirty="0"/>
              <a:t>/CPU </a:t>
            </a:r>
            <a:r>
              <a:rPr lang="en-US" dirty="0" smtClean="0"/>
              <a:t>fallback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27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“Acrylic” 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143001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DirectComposition</a:t>
            </a:r>
            <a:r>
              <a:rPr lang="en-US" dirty="0" smtClean="0"/>
              <a:t> windows – rendered directly on desktop</a:t>
            </a:r>
          </a:p>
          <a:p>
            <a:r>
              <a:rPr lang="en-US" dirty="0" smtClean="0"/>
              <a:t>WS_EX_NOREDIRECTIONBITMAP style</a:t>
            </a:r>
          </a:p>
          <a:p>
            <a:r>
              <a:rPr lang="en-US" dirty="0" smtClean="0"/>
              <a:t>Alternative to WS_EX_LAYERED (but not exact)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414250"/>
            <a:ext cx="5410200" cy="444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76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code </a:t>
            </a:r>
            <a:r>
              <a:rPr lang="en-US" dirty="0" err="1" smtClean="0"/>
              <a:t>sturcture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17638"/>
            <a:ext cx="3810000" cy="5334000"/>
          </a:xfrm>
        </p:spPr>
        <p:txBody>
          <a:bodyPr>
            <a:normAutofit/>
          </a:bodyPr>
          <a:lstStyle/>
          <a:p>
            <a:r>
              <a:rPr lang="en-US" b="1" dirty="0" smtClean="0"/>
              <a:t>batch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engine</a:t>
            </a:r>
          </a:p>
          <a:p>
            <a:r>
              <a:rPr lang="en-US" b="1" dirty="0" err="1" smtClean="0"/>
              <a:t>gtk</a:t>
            </a:r>
            <a:r>
              <a:rPr lang="en-US" dirty="0" smtClean="0"/>
              <a:t> – </a:t>
            </a:r>
            <a:r>
              <a:rPr lang="en-US" dirty="0" err="1" smtClean="0"/>
              <a:t>linux</a:t>
            </a:r>
            <a:r>
              <a:rPr lang="en-US" dirty="0" smtClean="0"/>
              <a:t>/</a:t>
            </a:r>
            <a:r>
              <a:rPr lang="en-US" dirty="0" err="1" smtClean="0"/>
              <a:t>gtk</a:t>
            </a:r>
            <a:endParaRPr lang="en-US" dirty="0" smtClean="0"/>
          </a:p>
          <a:p>
            <a:r>
              <a:rPr lang="en-US" b="1" dirty="0" err="1" smtClean="0"/>
              <a:t>osx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MacOS</a:t>
            </a:r>
            <a:endParaRPr lang="en-US" dirty="0" smtClean="0"/>
          </a:p>
          <a:p>
            <a:r>
              <a:rPr lang="en-US" b="1" dirty="0" err="1" smtClean="0"/>
              <a:t>xgl</a:t>
            </a:r>
            <a:r>
              <a:rPr lang="en-US" dirty="0" smtClean="0"/>
              <a:t> – </a:t>
            </a:r>
            <a:r>
              <a:rPr lang="en-US" dirty="0" err="1" smtClean="0"/>
              <a:t>win,lin,mac</a:t>
            </a:r>
            <a:endParaRPr lang="en-US" dirty="0" smtClean="0"/>
          </a:p>
          <a:p>
            <a:pPr lvl="1"/>
            <a:r>
              <a:rPr lang="en-US" b="1" dirty="0" err="1" smtClean="0"/>
              <a:t>Skia</a:t>
            </a:r>
            <a:r>
              <a:rPr lang="en-US" b="1" dirty="0" smtClean="0"/>
              <a:t> </a:t>
            </a:r>
            <a:r>
              <a:rPr lang="en-US" dirty="0" smtClean="0"/>
              <a:t>incl. OpenGL</a:t>
            </a:r>
          </a:p>
          <a:p>
            <a:r>
              <a:rPr lang="en-US" b="1" dirty="0" err="1" smtClean="0"/>
              <a:t>sdk</a:t>
            </a:r>
            <a:endParaRPr lang="en-US" b="1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48200" y="1417638"/>
            <a:ext cx="3956576" cy="533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engine</a:t>
            </a:r>
          </a:p>
          <a:p>
            <a:pPr lvl="1"/>
            <a:r>
              <a:rPr lang="en-US" b="1" dirty="0" smtClean="0"/>
              <a:t>tool</a:t>
            </a:r>
            <a:r>
              <a:rPr lang="en-US" dirty="0" smtClean="0"/>
              <a:t>  </a:t>
            </a:r>
          </a:p>
          <a:p>
            <a:pPr lvl="1"/>
            <a:r>
              <a:rPr lang="en-US" b="1" dirty="0" err="1" smtClean="0"/>
              <a:t>gool</a:t>
            </a:r>
            <a:endParaRPr lang="en-US" b="1" dirty="0" smtClean="0"/>
          </a:p>
          <a:p>
            <a:pPr lvl="1"/>
            <a:r>
              <a:rPr lang="en-US" b="1" dirty="0" smtClean="0"/>
              <a:t>html</a:t>
            </a:r>
          </a:p>
          <a:p>
            <a:pPr lvl="1"/>
            <a:r>
              <a:rPr lang="en-US" b="1" dirty="0" err="1" smtClean="0"/>
              <a:t>tiscript</a:t>
            </a:r>
            <a:endParaRPr lang="en-US" b="1" dirty="0" smtClean="0"/>
          </a:p>
          <a:p>
            <a:pPr lvl="1"/>
            <a:r>
              <a:rPr lang="en-US" b="1" dirty="0" err="1" smtClean="0"/>
              <a:t>xdom</a:t>
            </a:r>
            <a:endParaRPr lang="en-US" b="1" dirty="0" smtClean="0"/>
          </a:p>
          <a:p>
            <a:pPr lvl="1"/>
            <a:r>
              <a:rPr lang="en-US" b="1" dirty="0" smtClean="0"/>
              <a:t>d2d</a:t>
            </a:r>
            <a:r>
              <a:rPr lang="en-US" dirty="0" smtClean="0"/>
              <a:t>, </a:t>
            </a:r>
            <a:r>
              <a:rPr lang="en-US" b="1" dirty="0" err="1" smtClean="0"/>
              <a:t>gdi</a:t>
            </a:r>
            <a:r>
              <a:rPr lang="en-US" b="1" dirty="0" smtClean="0"/>
              <a:t>+</a:t>
            </a:r>
          </a:p>
          <a:p>
            <a:pPr lvl="1"/>
            <a:r>
              <a:rPr lang="en-US" dirty="0" smtClean="0"/>
              <a:t>external </a:t>
            </a:r>
          </a:p>
          <a:p>
            <a:pPr lvl="2"/>
            <a:r>
              <a:rPr lang="en-US" dirty="0" smtClean="0"/>
              <a:t>jpeg, </a:t>
            </a:r>
            <a:r>
              <a:rPr lang="en-US" dirty="0" err="1" smtClean="0"/>
              <a:t>png</a:t>
            </a:r>
            <a:r>
              <a:rPr lang="en-US" dirty="0" smtClean="0"/>
              <a:t>, </a:t>
            </a:r>
            <a:r>
              <a:rPr lang="en-US" dirty="0" err="1" smtClean="0"/>
              <a:t>webp</a:t>
            </a:r>
            <a:r>
              <a:rPr lang="en-US" dirty="0" smtClean="0"/>
              <a:t>, </a:t>
            </a:r>
            <a:r>
              <a:rPr lang="en-US" dirty="0" err="1" smtClean="0"/>
              <a:t>zlib</a:t>
            </a:r>
            <a:endParaRPr lang="en-US" dirty="0" smtClean="0"/>
          </a:p>
          <a:p>
            <a:pPr lvl="2"/>
            <a:r>
              <a:rPr lang="en-US" dirty="0" err="1" smtClean="0"/>
              <a:t>uv</a:t>
            </a:r>
            <a:r>
              <a:rPr lang="en-US" dirty="0" smtClean="0"/>
              <a:t> – </a:t>
            </a:r>
            <a:r>
              <a:rPr lang="en-US" dirty="0" err="1" smtClean="0"/>
              <a:t>libUV</a:t>
            </a:r>
            <a:r>
              <a:rPr lang="en-US" dirty="0" smtClean="0"/>
              <a:t> - </a:t>
            </a:r>
            <a:r>
              <a:rPr lang="en-US" dirty="0" err="1" smtClean="0"/>
              <a:t>async</a:t>
            </a:r>
            <a:r>
              <a:rPr lang="en-US" dirty="0" smtClean="0"/>
              <a:t> I/O </a:t>
            </a:r>
          </a:p>
          <a:p>
            <a:pPr lvl="1"/>
            <a:r>
              <a:rPr lang="en-US" b="1" dirty="0" smtClean="0"/>
              <a:t>win</a:t>
            </a:r>
          </a:p>
          <a:p>
            <a:pPr lvl="1"/>
            <a:r>
              <a:rPr lang="en-US" b="1" dirty="0" err="1" smtClean="0"/>
              <a:t>api</a:t>
            </a:r>
            <a:endParaRPr lang="en-US" b="1" dirty="0" smtClean="0"/>
          </a:p>
          <a:p>
            <a:pPr lvl="1"/>
            <a:r>
              <a:rPr lang="en-US" b="1" dirty="0" smtClean="0"/>
              <a:t>res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cxnSp>
        <p:nvCxnSpPr>
          <p:cNvPr id="6" name="Elbow Connector 5"/>
          <p:cNvCxnSpPr/>
          <p:nvPr/>
        </p:nvCxnSpPr>
        <p:spPr>
          <a:xfrm flipV="1">
            <a:off x="2438400" y="1600200"/>
            <a:ext cx="2057400" cy="685800"/>
          </a:xfrm>
          <a:prstGeom prst="bentConnector3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89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1"/>
            <a:ext cx="8229600" cy="685800"/>
          </a:xfrm>
        </p:spPr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75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Sciter</a:t>
            </a:r>
            <a:r>
              <a:rPr lang="en-US" dirty="0" smtClean="0"/>
              <a:t>. Threading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581400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Sciter</a:t>
            </a:r>
            <a:r>
              <a:rPr lang="en-US" dirty="0" smtClean="0"/>
              <a:t> is mostly single threaded</a:t>
            </a:r>
          </a:p>
          <a:p>
            <a:pPr lvl="1"/>
            <a:r>
              <a:rPr lang="en-US" dirty="0" smtClean="0"/>
              <a:t>UI code and scripts run solely in GUI thread;</a:t>
            </a:r>
          </a:p>
          <a:p>
            <a:pPr lvl="1"/>
            <a:r>
              <a:rPr lang="en-US" dirty="0" smtClean="0"/>
              <a:t>Multiple GUI threads supported but a) not required and b) not recommended.</a:t>
            </a:r>
          </a:p>
          <a:p>
            <a:r>
              <a:rPr lang="en-US" dirty="0" err="1" smtClean="0"/>
              <a:t>Sciter</a:t>
            </a:r>
            <a:r>
              <a:rPr lang="en-US" dirty="0" smtClean="0"/>
              <a:t> may use worker (non-GUI) threads internally:</a:t>
            </a:r>
          </a:p>
          <a:p>
            <a:pPr lvl="1"/>
            <a:r>
              <a:rPr lang="en-US" dirty="0" smtClean="0"/>
              <a:t>HTTP communication;</a:t>
            </a:r>
          </a:p>
          <a:p>
            <a:pPr lvl="1"/>
            <a:r>
              <a:rPr lang="en-US" dirty="0" err="1" smtClean="0"/>
              <a:t>libUV</a:t>
            </a:r>
            <a:r>
              <a:rPr lang="en-US" dirty="0" smtClean="0"/>
              <a:t>: Sockets, Pipes, File I/O (threads or completion ports).</a:t>
            </a:r>
          </a:p>
          <a:p>
            <a:r>
              <a:rPr lang="en-US" dirty="0" err="1" smtClean="0"/>
              <a:t>Sciter</a:t>
            </a:r>
            <a:r>
              <a:rPr lang="en-US" dirty="0" smtClean="0"/>
              <a:t> API is thread safe but involves marshalling of call parameters into GUI thread.</a:t>
            </a:r>
          </a:p>
          <a:p>
            <a:r>
              <a:rPr lang="en-US" dirty="0" smtClean="0"/>
              <a:t>Call of long-running native methods: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0" y="4800600"/>
            <a:ext cx="7315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function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findThreats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function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whenFound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(data)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//...update UI by data ...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starts worker thread and returns immediately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view.longRunning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whenFound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39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DOM tree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5774" y="2438400"/>
            <a:ext cx="28956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</a:rPr>
              <a:t>&lt;html&gt;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&lt;head&gt;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  &lt;script&gt;…&lt;/script&gt;</a:t>
            </a:r>
          </a:p>
          <a:p>
            <a:r>
              <a:rPr lang="en-US" sz="1400" dirty="0" smtClean="0">
                <a:latin typeface="Consolas" panose="020B0609020204030204" pitchFamily="49" charset="0"/>
              </a:rPr>
              <a:t>    &lt;style&gt;…&lt;/style&gt;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&lt;/head&gt;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&lt;body&gt;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   &lt;header&gt;…&lt;/header&gt;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   &lt;main&gt;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      Hello World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   &lt;/main&gt;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   &lt;footer&gt;…&lt;/footer&gt;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&lt;/body&gt;</a:t>
            </a:r>
          </a:p>
          <a:p>
            <a:r>
              <a:rPr lang="en-US" sz="1400" dirty="0" smtClean="0">
                <a:latin typeface="Consolas" panose="020B0609020204030204" pitchFamily="49" charset="0"/>
              </a:rPr>
              <a:t>&lt;/html&gt;  </a:t>
            </a:r>
            <a:endParaRPr lang="en-US" sz="1400" dirty="0">
              <a:latin typeface="Consolas" panose="020B060902020403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872734"/>
            <a:ext cx="1474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HTML source: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981200"/>
            <a:ext cx="5392053" cy="3187378"/>
          </a:xfrm>
        </p:spPr>
      </p:pic>
    </p:spTree>
    <p:extLst>
      <p:ext uri="{BB962C8B-B14F-4D97-AF65-F5344CB8AC3E}">
        <p14:creationId xmlns:p14="http://schemas.microsoft.com/office/powerpoint/2010/main" val="244855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loading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Parse input HTML</a:t>
            </a:r>
          </a:p>
          <a:p>
            <a:pPr lvl="1"/>
            <a:r>
              <a:rPr lang="en-US" dirty="0" smtClean="0"/>
              <a:t>elements created and pushed into DOM tree;</a:t>
            </a:r>
          </a:p>
          <a:p>
            <a:pPr lvl="1"/>
            <a:r>
              <a:rPr lang="en-US" dirty="0" smtClean="0"/>
              <a:t>&lt;style&gt; elements are parsed as they inserted into DOM tree;</a:t>
            </a:r>
          </a:p>
          <a:p>
            <a:pPr lvl="1"/>
            <a:r>
              <a:rPr lang="en-US" dirty="0" smtClean="0"/>
              <a:t>At the end: DOM tree is compete, style tables are there.  </a:t>
            </a:r>
          </a:p>
          <a:p>
            <a:r>
              <a:rPr lang="en-US" dirty="0" smtClean="0"/>
              <a:t>Compile and run scripts in &lt;script&gt; elements</a:t>
            </a:r>
          </a:p>
          <a:p>
            <a:pPr lvl="1"/>
            <a:r>
              <a:rPr lang="en-US" dirty="0" smtClean="0"/>
              <a:t>Handle </a:t>
            </a:r>
            <a:r>
              <a:rPr lang="en-US" sz="2000" dirty="0" smtClean="0">
                <a:solidFill>
                  <a:srgbClr val="0066FF"/>
                </a:solidFill>
                <a:latin typeface="Consolas" panose="020B0609020204030204" pitchFamily="49" charset="0"/>
              </a:rPr>
              <a:t>include "</a:t>
            </a:r>
            <a:r>
              <a:rPr lang="en-US" sz="2000" dirty="0" err="1" smtClean="0">
                <a:solidFill>
                  <a:srgbClr val="0066FF"/>
                </a:solidFill>
                <a:latin typeface="Consolas" panose="020B0609020204030204" pitchFamily="49" charset="0"/>
              </a:rPr>
              <a:t>other.tis</a:t>
            </a:r>
            <a:r>
              <a:rPr lang="en-US" sz="2000" dirty="0" smtClean="0">
                <a:solidFill>
                  <a:srgbClr val="0066FF"/>
                </a:solidFill>
                <a:latin typeface="Consolas" panose="020B0609020204030204" pitchFamily="49" charset="0"/>
              </a:rPr>
              <a:t>";</a:t>
            </a:r>
            <a:r>
              <a:rPr lang="en-US" dirty="0" smtClean="0"/>
              <a:t> while running.</a:t>
            </a:r>
          </a:p>
          <a:p>
            <a:r>
              <a:rPr lang="en-US" dirty="0" smtClean="0"/>
              <a:t>Resolve styles of all elements</a:t>
            </a:r>
          </a:p>
          <a:p>
            <a:pPr lvl="1"/>
            <a:r>
              <a:rPr lang="en-US" dirty="0" smtClean="0"/>
              <a:t>Load images for </a:t>
            </a:r>
            <a:r>
              <a:rPr lang="en-US" sz="2200" dirty="0" smtClean="0">
                <a:solidFill>
                  <a:srgbClr val="0066FF"/>
                </a:solidFill>
                <a:latin typeface="Consolas" panose="020B0609020204030204" pitchFamily="49" charset="0"/>
              </a:rPr>
              <a:t>background-image: </a:t>
            </a:r>
            <a:r>
              <a:rPr lang="en-US" sz="2200" dirty="0" err="1" smtClean="0">
                <a:solidFill>
                  <a:srgbClr val="0066FF"/>
                </a:solidFill>
                <a:latin typeface="Consolas" panose="020B0609020204030204" pitchFamily="49" charset="0"/>
              </a:rPr>
              <a:t>url</a:t>
            </a:r>
            <a:r>
              <a:rPr lang="en-US" sz="2200" dirty="0" smtClean="0">
                <a:solidFill>
                  <a:srgbClr val="0066FF"/>
                </a:solidFill>
                <a:latin typeface="Consolas" panose="020B0609020204030204" pitchFamily="49" charset="0"/>
              </a:rPr>
              <a:t>(…);</a:t>
            </a:r>
          </a:p>
          <a:p>
            <a:pPr lvl="1"/>
            <a:r>
              <a:rPr lang="en-US" dirty="0" smtClean="0"/>
              <a:t>Handle </a:t>
            </a:r>
            <a:r>
              <a:rPr lang="en-US" sz="2200" dirty="0" smtClean="0">
                <a:solidFill>
                  <a:srgbClr val="0066FF"/>
                </a:solidFill>
                <a:latin typeface="Consolas" panose="020B0609020204030204" pitchFamily="49" charset="0"/>
              </a:rPr>
              <a:t>behavior:”…”</a:t>
            </a:r>
            <a:r>
              <a:rPr lang="en-US" dirty="0" smtClean="0"/>
              <a:t> and </a:t>
            </a:r>
            <a:r>
              <a:rPr lang="en-US" sz="2200" dirty="0" smtClean="0">
                <a:solidFill>
                  <a:srgbClr val="0066FF"/>
                </a:solidFill>
                <a:latin typeface="Consolas" panose="020B0609020204030204" pitchFamily="49" charset="0"/>
              </a:rPr>
              <a:t>prototype:”…”</a:t>
            </a:r>
            <a:r>
              <a:rPr lang="en-US" dirty="0" smtClean="0"/>
              <a:t> – behaviors assignment. May involve running script code of </a:t>
            </a:r>
            <a:r>
              <a:rPr lang="en-US" sz="2400" dirty="0" smtClean="0">
                <a:solidFill>
                  <a:srgbClr val="0066FF"/>
                </a:solidFill>
                <a:latin typeface="Consolas" panose="020B0609020204030204" pitchFamily="49" charset="0"/>
              </a:rPr>
              <a:t>attached()</a:t>
            </a:r>
            <a:r>
              <a:rPr lang="en-US" dirty="0" smtClean="0"/>
              <a:t> methods. </a:t>
            </a:r>
          </a:p>
          <a:p>
            <a:r>
              <a:rPr lang="en-US" dirty="0" smtClean="0"/>
              <a:t>Do layout of visible elements in the window</a:t>
            </a:r>
            <a:endParaRPr lang="en-US" dirty="0"/>
          </a:p>
          <a:p>
            <a:pPr lvl="1"/>
            <a:r>
              <a:rPr lang="en-US" dirty="0"/>
              <a:t>May involve running script code of </a:t>
            </a:r>
            <a:r>
              <a:rPr lang="en-US" sz="2000" dirty="0" err="1" smtClean="0">
                <a:solidFill>
                  <a:srgbClr val="0066FF"/>
                </a:solidFill>
                <a:latin typeface="Consolas" panose="020B0609020204030204" pitchFamily="49" charset="0"/>
              </a:rPr>
              <a:t>element.onSize</a:t>
            </a:r>
            <a:r>
              <a:rPr lang="en-US" sz="2000" dirty="0" smtClean="0">
                <a:solidFill>
                  <a:srgbClr val="0066FF"/>
                </a:solidFill>
                <a:latin typeface="Consolas" panose="020B0609020204030204" pitchFamily="49" charset="0"/>
              </a:rPr>
              <a:t>()</a:t>
            </a:r>
            <a:r>
              <a:rPr lang="en-US" dirty="0" smtClean="0"/>
              <a:t> </a:t>
            </a:r>
            <a:r>
              <a:rPr lang="en-US" dirty="0"/>
              <a:t>methods.</a:t>
            </a:r>
            <a:endParaRPr lang="en-US" dirty="0" smtClean="0"/>
          </a:p>
          <a:p>
            <a:r>
              <a:rPr lang="en-US" dirty="0" smtClean="0"/>
              <a:t>Render all visible elements</a:t>
            </a:r>
          </a:p>
        </p:txBody>
      </p:sp>
    </p:spTree>
    <p:extLst>
      <p:ext uri="{BB962C8B-B14F-4D97-AF65-F5344CB8AC3E}">
        <p14:creationId xmlns:p14="http://schemas.microsoft.com/office/powerpoint/2010/main" val="271300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447800"/>
            <a:ext cx="65532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List of classes</a:t>
            </a:r>
          </a:p>
          <a:p>
            <a:pPr lvl="1"/>
            <a:r>
              <a:rPr lang="en-US" dirty="0" smtClean="0"/>
              <a:t>Node</a:t>
            </a:r>
          </a:p>
          <a:p>
            <a:pPr lvl="1"/>
            <a:r>
              <a:rPr lang="en-US" dirty="0" smtClean="0"/>
              <a:t>Text: Node</a:t>
            </a:r>
          </a:p>
          <a:p>
            <a:pPr lvl="1"/>
            <a:r>
              <a:rPr lang="en-US" dirty="0" smtClean="0"/>
              <a:t>Comment: Node</a:t>
            </a:r>
          </a:p>
          <a:p>
            <a:pPr lvl="1"/>
            <a:r>
              <a:rPr lang="en-US" dirty="0" smtClean="0"/>
              <a:t>Element: Node</a:t>
            </a:r>
          </a:p>
          <a:p>
            <a:pPr lvl="1"/>
            <a:r>
              <a:rPr lang="en-US" dirty="0" smtClean="0"/>
              <a:t>Document: Element</a:t>
            </a:r>
          </a:p>
          <a:p>
            <a:pPr lvl="1"/>
            <a:r>
              <a:rPr lang="en-US" dirty="0"/>
              <a:t>View (a.k.a. window) </a:t>
            </a:r>
            <a:endParaRPr lang="en-US" dirty="0" smtClean="0"/>
          </a:p>
          <a:p>
            <a:r>
              <a:rPr lang="en-US" dirty="0" smtClean="0"/>
              <a:t>DOM tree:</a:t>
            </a:r>
          </a:p>
          <a:p>
            <a:pPr lvl="1"/>
            <a:r>
              <a:rPr lang="en-US" dirty="0" smtClean="0"/>
              <a:t>View contains single root document element.</a:t>
            </a:r>
          </a:p>
          <a:p>
            <a:pPr lvl="1"/>
            <a:r>
              <a:rPr lang="en-US" dirty="0" smtClean="0"/>
              <a:t>Document contains tree of its children.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HTML DOM. Node and Element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447800" y="914400"/>
            <a:ext cx="69342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namespace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html {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node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: resource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weak_handle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element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   parent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// </a:t>
            </a:r>
            <a:r>
              <a:rPr lang="en-US" sz="1600" dirty="0" smtClean="0">
                <a:solidFill>
                  <a:srgbClr val="00B050"/>
                </a:solidFill>
                <a:latin typeface="Consolas" panose="020B0609020204030204" pitchFamily="49" charset="0"/>
              </a:rPr>
              <a:t>DOM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parent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weak_handle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element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   owner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  </a:t>
            </a:r>
            <a:r>
              <a:rPr lang="en-US" sz="1600" dirty="0" smtClean="0">
                <a:solidFill>
                  <a:srgbClr val="00B050"/>
                </a:solidFill>
                <a:latin typeface="Consolas" panose="020B0609020204030204" pitchFamily="49" charset="0"/>
              </a:rPr>
              <a:t>// rendering parent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uint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node_index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uint64               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obj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    </a:t>
            </a:r>
            <a:r>
              <a:rPr lang="en-US" sz="1600" dirty="0" smtClean="0">
                <a:solidFill>
                  <a:srgbClr val="00B050"/>
                </a:solidFill>
                <a:latin typeface="Consolas" panose="020B0609020204030204" pitchFamily="49" charset="0"/>
              </a:rPr>
              <a:t>// script object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};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text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node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 ... };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comment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node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 ... };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element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node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uint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tag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    </a:t>
            </a:r>
            <a:r>
              <a:rPr lang="en-US" sz="1600" dirty="0" smtClean="0">
                <a:solidFill>
                  <a:srgbClr val="00B050"/>
                </a:solidFill>
                <a:latin typeface="Consolas" panose="020B0609020204030204" pitchFamily="49" charset="0"/>
              </a:rPr>
              <a:t>//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img</a:t>
            </a:r>
            <a:r>
              <a:rPr lang="en-US" sz="1600" dirty="0" smtClean="0">
                <a:solidFill>
                  <a:srgbClr val="00B050"/>
                </a:solidFill>
                <a:latin typeface="Consolas" panose="020B0609020204030204" pitchFamily="49" charset="0"/>
              </a:rPr>
              <a:t>&gt;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attribute_bag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   </a:t>
            </a:r>
            <a:r>
              <a:rPr lang="en-US" sz="1600" dirty="0" smtClean="0">
                <a:solidFill>
                  <a:srgbClr val="00B050"/>
                </a:solidFill>
                <a:latin typeface="Consolas" panose="020B0609020204030204" pitchFamily="49" charset="0"/>
              </a:rPr>
              <a:t>// &lt;</a:t>
            </a:r>
            <a:r>
              <a:rPr lang="en-US" sz="1600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img</a:t>
            </a:r>
            <a:r>
              <a:rPr lang="en-US" sz="1600" dirty="0" smtClean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src</a:t>
            </a:r>
            <a:r>
              <a:rPr lang="en-US" sz="1600" dirty="0" smtClean="0">
                <a:solidFill>
                  <a:srgbClr val="00B050"/>
                </a:solidFill>
                <a:latin typeface="Consolas" panose="020B0609020204030204" pitchFamily="49" charset="0"/>
              </a:rPr>
              <a:t>="</a:t>
            </a:r>
            <a:r>
              <a:rPr lang="en-US" sz="1600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url</a:t>
            </a:r>
            <a:r>
              <a:rPr lang="en-US" sz="1600" dirty="0" smtClean="0">
                <a:solidFill>
                  <a:srgbClr val="00B050"/>
                </a:solidFill>
                <a:latin typeface="Consolas" panose="020B0609020204030204" pitchFamily="49" charset="0"/>
              </a:rPr>
              <a:t>"&gt;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ui_state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state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  </a:t>
            </a:r>
            <a:r>
              <a:rPr lang="en-US" sz="1600" dirty="0" smtClean="0">
                <a:solidFill>
                  <a:srgbClr val="00B050"/>
                </a:solidFill>
                <a:latin typeface="Consolas" panose="020B0609020204030204" pitchFamily="49" charset="0"/>
              </a:rPr>
              <a:t>// :</a:t>
            </a:r>
            <a:r>
              <a:rPr lang="en-US" sz="1600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active,:focus,:hover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array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&lt;handle&lt;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node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&gt;&gt; nodes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 // </a:t>
            </a:r>
            <a:r>
              <a:rPr lang="en-US" sz="1600" dirty="0" smtClean="0">
                <a:solidFill>
                  <a:srgbClr val="00B050"/>
                </a:solidFill>
                <a:latin typeface="Consolas" panose="020B0609020204030204" pitchFamily="49" charset="0"/>
              </a:rPr>
              <a:t>children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handle&lt;style&gt;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c_style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p_style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handle&lt;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ctl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         behavior;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handle&lt;animation&gt;   animator;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handle&lt;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layout_data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ldata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};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12155</TotalTime>
  <Words>2890</Words>
  <Application>Microsoft Office PowerPoint</Application>
  <PresentationFormat>On-screen Show (4:3)</PresentationFormat>
  <Paragraphs>570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Calibri</vt:lpstr>
      <vt:lpstr>Consolas</vt:lpstr>
      <vt:lpstr>Office Theme</vt:lpstr>
      <vt:lpstr>Sciter</vt:lpstr>
      <vt:lpstr>Sciter – UI layer of the application</vt:lpstr>
      <vt:lpstr>Sciter Architecture</vt:lpstr>
      <vt:lpstr>Source code sturcture</vt:lpstr>
      <vt:lpstr>Sciter. Threading model</vt:lpstr>
      <vt:lpstr>HTML DOM tree</vt:lpstr>
      <vt:lpstr>Document loading sequence</vt:lpstr>
      <vt:lpstr>HTML DOM</vt:lpstr>
      <vt:lpstr>HTML DOM. Node and Element</vt:lpstr>
      <vt:lpstr>HTML DOM. Document</vt:lpstr>
      <vt:lpstr>CSS</vt:lpstr>
      <vt:lpstr>CSS internals</vt:lpstr>
      <vt:lpstr>CSS. Style resolution.</vt:lpstr>
      <vt:lpstr>CSS. Style resolution. Optimization</vt:lpstr>
      <vt:lpstr>Layout Step I</vt:lpstr>
      <vt:lpstr>Layout Step II</vt:lpstr>
      <vt:lpstr>Layout Step III</vt:lpstr>
      <vt:lpstr>Complexity of layout computation</vt:lpstr>
      <vt:lpstr>DOM Population, Complexity</vt:lpstr>
      <vt:lpstr>Events. Dispatching</vt:lpstr>
      <vt:lpstr>DOM. Behavior</vt:lpstr>
      <vt:lpstr>DOM. Native behavior</vt:lpstr>
      <vt:lpstr>DOM.Built-in behaviors</vt:lpstr>
      <vt:lpstr>Scripting behaviors &amp; event handlers</vt:lpstr>
      <vt:lpstr>Sciter Script: TIScript</vt:lpstr>
      <vt:lpstr>Sciter script: data types</vt:lpstr>
      <vt:lpstr>Script: namespaces</vt:lpstr>
      <vt:lpstr>Script: Classes, constructors, and properties</vt:lpstr>
      <vt:lpstr>Script VM</vt:lpstr>
      <vt:lpstr>Script VM: value</vt:lpstr>
      <vt:lpstr>Script VM: value packaging</vt:lpstr>
      <vt:lpstr>Script VM. Object </vt:lpstr>
      <vt:lpstr>Script VM: bytecodes</vt:lpstr>
      <vt:lpstr>Script compiler</vt:lpstr>
      <vt:lpstr>Script VM: execution</vt:lpstr>
      <vt:lpstr>Script VM: heap and GC</vt:lpstr>
      <vt:lpstr>Window/View</vt:lpstr>
      <vt:lpstr>Graphics</vt:lpstr>
      <vt:lpstr>“Acrylic” Windows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Sciter</dc:title>
  <dc:creator>user</dc:creator>
  <cp:lastModifiedBy>Andrew</cp:lastModifiedBy>
  <cp:revision>207</cp:revision>
  <dcterms:created xsi:type="dcterms:W3CDTF">2012-01-21T00:02:54Z</dcterms:created>
  <dcterms:modified xsi:type="dcterms:W3CDTF">2019-12-08T03:04:59Z</dcterms:modified>
</cp:coreProperties>
</file>