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1" r:id="rId3"/>
    <p:sldId id="258" r:id="rId4"/>
    <p:sldId id="257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2" r:id="rId18"/>
    <p:sldId id="273" r:id="rId1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9" autoAdjust="0"/>
    <p:restoredTop sz="94677" autoAdjust="0"/>
  </p:normalViewPr>
  <p:slideViewPr>
    <p:cSldViewPr snapToGrid="0">
      <p:cViewPr varScale="1">
        <p:scale>
          <a:sx n="114" d="100"/>
          <a:sy n="114" d="100"/>
        </p:scale>
        <p:origin x="420" y="5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2630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7053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6326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7317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52759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42945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5642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8150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4862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13666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55841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480F40-D5BC-4E2C-AF26-DBEA5308147F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935A04-4DE8-4C9F-90C0-7161D72C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8886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Sciter.Reactor</a:t>
            </a:r>
            <a:r>
              <a:rPr lang="en-US" dirty="0" smtClean="0"/>
              <a:t>/JSX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Effective DOM updates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24942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63553"/>
          </a:xfrm>
        </p:spPr>
        <p:txBody>
          <a:bodyPr/>
          <a:lstStyle/>
          <a:p>
            <a:r>
              <a:rPr lang="en-US" dirty="0" smtClean="0"/>
              <a:t>JSX – HTML alike VDOM literals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9024" y="3721930"/>
            <a:ext cx="10515600" cy="624916"/>
          </a:xfrm>
        </p:spPr>
        <p:txBody>
          <a:bodyPr/>
          <a:lstStyle/>
          <a:p>
            <a:r>
              <a:rPr lang="en-US" dirty="0" smtClean="0"/>
              <a:t>is exactly this: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732303" y="2234283"/>
            <a:ext cx="8647744" cy="120032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>
                <a:latin typeface="Consolas" panose="020B0609020204030204" pitchFamily="49" charset="0"/>
              </a:rPr>
              <a:t>function </a:t>
            </a:r>
            <a:r>
              <a:rPr lang="en-US" sz="2400" dirty="0" err="1" smtClean="0">
                <a:latin typeface="Consolas" panose="020B0609020204030204" pitchFamily="49" charset="0"/>
              </a:rPr>
              <a:t>Div</a:t>
            </a:r>
            <a:r>
              <a:rPr lang="en-US" sz="2400" dirty="0" smtClean="0">
                <a:latin typeface="Consolas" panose="020B0609020204030204" pitchFamily="49" charset="0"/>
              </a:rPr>
              <a:t>(</a:t>
            </a:r>
            <a:r>
              <a:rPr lang="en-US" sz="2400" dirty="0" err="1" smtClean="0">
                <a:latin typeface="Consolas" panose="020B0609020204030204" pitchFamily="49" charset="0"/>
              </a:rPr>
              <a:t>id,text</a:t>
            </a:r>
            <a:r>
              <a:rPr lang="en-US" sz="2400" dirty="0" smtClean="0">
                <a:latin typeface="Consolas" panose="020B0609020204030204" pitchFamily="49" charset="0"/>
              </a:rPr>
              <a:t>) {</a:t>
            </a:r>
          </a:p>
          <a:p>
            <a:r>
              <a:rPr lang="en-US" sz="2400" dirty="0" smtClean="0">
                <a:latin typeface="Consolas" panose="020B0609020204030204" pitchFamily="49" charset="0"/>
              </a:rPr>
              <a:t>  return 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&lt;div id={</a:t>
            </a:r>
            <a:r>
              <a:rPr lang="en-US" sz="2400" dirty="0" smtClean="0">
                <a:latin typeface="Consolas" panose="020B0609020204030204" pitchFamily="49" charset="0"/>
              </a:rPr>
              <a:t>id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}&gt;Hello {</a:t>
            </a:r>
            <a:r>
              <a:rPr lang="en-US" sz="2400" dirty="0" smtClean="0">
                <a:latin typeface="Consolas" panose="020B0609020204030204" pitchFamily="49" charset="0"/>
              </a:rPr>
              <a:t>text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}&lt;/div&gt;</a:t>
            </a:r>
            <a:r>
              <a:rPr lang="en-US" sz="2400" dirty="0" smtClean="0">
                <a:latin typeface="Consolas" panose="020B0609020204030204" pitchFamily="49" charset="0"/>
              </a:rPr>
              <a:t>;</a:t>
            </a:r>
          </a:p>
          <a:p>
            <a:r>
              <a:rPr lang="en-US" sz="2400" dirty="0" smtClean="0">
                <a:latin typeface="Consolas" panose="020B0609020204030204" pitchFamily="49" charset="0"/>
              </a:rPr>
              <a:t>}</a:t>
            </a:r>
            <a:endParaRPr lang="en-US" sz="2400" dirty="0">
              <a:latin typeface="Consolas" panose="020B0609020204030204" pitchFamily="49" charset="0"/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999024" y="1507918"/>
            <a:ext cx="10515600" cy="6471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err="1" smtClean="0"/>
              <a:t>Sciter’s</a:t>
            </a:r>
            <a:r>
              <a:rPr lang="en-US" dirty="0" smtClean="0"/>
              <a:t> JS (ES2020 spec) is extended by native JSX support, so this: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732303" y="4346846"/>
            <a:ext cx="8647744" cy="156966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>
                <a:latin typeface="Consolas" panose="020B0609020204030204" pitchFamily="49" charset="0"/>
              </a:rPr>
              <a:t>function </a:t>
            </a:r>
            <a:r>
              <a:rPr lang="en-US" sz="2400" dirty="0" err="1" smtClean="0">
                <a:latin typeface="Consolas" panose="020B0609020204030204" pitchFamily="49" charset="0"/>
              </a:rPr>
              <a:t>Div</a:t>
            </a:r>
            <a:r>
              <a:rPr lang="en-US" sz="2400" dirty="0" smtClean="0">
                <a:latin typeface="Consolas" panose="020B0609020204030204" pitchFamily="49" charset="0"/>
              </a:rPr>
              <a:t>(</a:t>
            </a:r>
            <a:r>
              <a:rPr lang="en-US" sz="2400" dirty="0" err="1" smtClean="0">
                <a:latin typeface="Consolas" panose="020B0609020204030204" pitchFamily="49" charset="0"/>
              </a:rPr>
              <a:t>id,text</a:t>
            </a:r>
            <a:r>
              <a:rPr lang="en-US" sz="2400" dirty="0" smtClean="0">
                <a:latin typeface="Consolas" panose="020B0609020204030204" pitchFamily="49" charset="0"/>
              </a:rPr>
              <a:t>) {</a:t>
            </a:r>
          </a:p>
          <a:p>
            <a:r>
              <a:rPr lang="en-US" sz="2400" dirty="0" smtClean="0">
                <a:latin typeface="Consolas" panose="020B0609020204030204" pitchFamily="49" charset="0"/>
              </a:rPr>
              <a:t>  return ["div", {</a:t>
            </a:r>
            <a:r>
              <a:rPr lang="en-US" sz="2400" dirty="0" err="1" smtClean="0">
                <a:latin typeface="Consolas" panose="020B0609020204030204" pitchFamily="49" charset="0"/>
              </a:rPr>
              <a:t>id:id.toString</a:t>
            </a:r>
            <a:r>
              <a:rPr lang="en-US" sz="2400" dirty="0" smtClean="0">
                <a:latin typeface="Consolas" panose="020B0609020204030204" pitchFamily="49" charset="0"/>
              </a:rPr>
              <a:t>()},</a:t>
            </a:r>
          </a:p>
          <a:p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           </a:t>
            </a:r>
            <a:r>
              <a:rPr lang="en-US" sz="2400" dirty="0" smtClean="0">
                <a:latin typeface="Consolas" panose="020B0609020204030204" pitchFamily="49" charset="0"/>
              </a:rPr>
              <a:t>[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"Hello "</a:t>
            </a:r>
            <a:r>
              <a:rPr lang="en-US" sz="2400" dirty="0" smtClean="0">
                <a:latin typeface="Consolas" panose="020B0609020204030204" pitchFamily="49" charset="0"/>
              </a:rPr>
              <a:t>, </a:t>
            </a:r>
            <a:r>
              <a:rPr lang="en-US" sz="2400" dirty="0" err="1" smtClean="0">
                <a:latin typeface="Consolas" panose="020B0609020204030204" pitchFamily="49" charset="0"/>
              </a:rPr>
              <a:t>text.toString</a:t>
            </a:r>
            <a:r>
              <a:rPr lang="en-US" sz="2400" dirty="0" smtClean="0">
                <a:latin typeface="Consolas" panose="020B0609020204030204" pitchFamily="49" charset="0"/>
              </a:rPr>
              <a:t>() ]];</a:t>
            </a:r>
          </a:p>
          <a:p>
            <a:r>
              <a:rPr lang="en-US" sz="2400" dirty="0" smtClean="0">
                <a:latin typeface="Consolas" panose="020B0609020204030204" pitchFamily="49" charset="0"/>
              </a:rPr>
              <a:t>}</a:t>
            </a:r>
            <a:endParaRPr lang="en-US" sz="24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48471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605" y="167541"/>
            <a:ext cx="10515600" cy="1325563"/>
          </a:xfrm>
        </p:spPr>
        <p:txBody>
          <a:bodyPr/>
          <a:lstStyle/>
          <a:p>
            <a:r>
              <a:rPr lang="en-US" dirty="0" smtClean="0"/>
              <a:t>JSX, list population: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042" y="5161140"/>
            <a:ext cx="10515600" cy="1547524"/>
          </a:xfrm>
        </p:spPr>
        <p:txBody>
          <a:bodyPr>
            <a:normAutofit lnSpcReduction="10000"/>
          </a:bodyPr>
          <a:lstStyle/>
          <a:p>
            <a:r>
              <a:rPr lang="en-US" dirty="0"/>
              <a:t>J</a:t>
            </a:r>
            <a:r>
              <a:rPr lang="en-US" dirty="0" smtClean="0"/>
              <a:t>SX allows:</a:t>
            </a:r>
          </a:p>
          <a:p>
            <a:pPr lvl="1"/>
            <a:r>
              <a:rPr lang="en-US" dirty="0" smtClean="0"/>
              <a:t>to define VDOM literals;</a:t>
            </a:r>
          </a:p>
          <a:p>
            <a:pPr lvl="1"/>
            <a:r>
              <a:rPr lang="en-US" dirty="0" smtClean="0"/>
              <a:t>to define "</a:t>
            </a:r>
            <a:r>
              <a:rPr lang="en-US" dirty="0" err="1" smtClean="0"/>
              <a:t>HTMLish</a:t>
            </a:r>
            <a:r>
              <a:rPr lang="en-US" dirty="0" smtClean="0"/>
              <a:t>" function calls and component instantiations – first letter – capital one.</a:t>
            </a:r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510042" y="1549719"/>
            <a:ext cx="11000370" cy="3416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400" dirty="0" smtClean="0">
                <a:latin typeface="Consolas" panose="020B0609020204030204" pitchFamily="49" charset="0"/>
              </a:rPr>
              <a:t> list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= [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"ben"</a:t>
            </a:r>
            <a:r>
              <a:rPr lang="en-US" sz="2400" dirty="0" smtClean="0">
                <a:latin typeface="Consolas" panose="020B0609020204030204" pitchFamily="49" charset="0"/>
              </a:rPr>
              <a:t>, 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"joe"</a:t>
            </a:r>
            <a:r>
              <a:rPr lang="en-US" sz="2400" dirty="0" smtClean="0">
                <a:latin typeface="Consolas" panose="020B0609020204030204" pitchFamily="49" charset="0"/>
              </a:rPr>
              <a:t>, 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"marry"</a:t>
            </a:r>
            <a:r>
              <a:rPr lang="en-US" sz="2400" dirty="0" smtClean="0">
                <a:latin typeface="Consolas" panose="020B0609020204030204" pitchFamily="49" charset="0"/>
              </a:rPr>
              <a:t>, 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"joseph"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]</a:t>
            </a:r>
            <a:r>
              <a:rPr lang="en-US" sz="2400" dirty="0" smtClean="0">
                <a:latin typeface="Consolas" panose="020B0609020204030204" pitchFamily="49" charset="0"/>
              </a:rPr>
              <a:t>;</a:t>
            </a:r>
          </a:p>
          <a:p>
            <a:endParaRPr lang="en-US" sz="2400" dirty="0" smtClean="0">
              <a:latin typeface="Consolas" panose="020B0609020204030204" pitchFamily="49" charset="0"/>
            </a:endParaRPr>
          </a:p>
          <a:p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function</a:t>
            </a:r>
            <a:r>
              <a:rPr lang="en-US" sz="2400" dirty="0" smtClean="0">
                <a:latin typeface="Consolas" panose="020B0609020204030204" pitchFamily="49" charset="0"/>
              </a:rPr>
              <a:t> List(props)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{ </a:t>
            </a:r>
          </a:p>
          <a:p>
            <a:r>
              <a:rPr lang="en-US" sz="2400" dirty="0" smtClean="0">
                <a:latin typeface="Consolas" panose="020B0609020204030204" pitchFamily="49" charset="0"/>
              </a:rPr>
              <a:t> 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return</a:t>
            </a:r>
            <a:r>
              <a:rPr lang="en-US" sz="2400" dirty="0" smtClean="0">
                <a:latin typeface="Consolas" panose="020B0609020204030204" pitchFamily="49" charset="0"/>
              </a:rPr>
              <a:t> 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</a:t>
            </a:r>
            <a:r>
              <a:rPr lang="en-US" sz="2400" dirty="0" err="1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ul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&gt;{</a:t>
            </a:r>
          </a:p>
          <a:p>
            <a:r>
              <a:rPr lang="en-US" sz="2400" dirty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</a:t>
            </a:r>
            <a:r>
              <a:rPr lang="en-US" sz="2400" dirty="0" err="1" smtClean="0">
                <a:latin typeface="Consolas" panose="020B0609020204030204" pitchFamily="49" charset="0"/>
              </a:rPr>
              <a:t>props.items.map</a:t>
            </a:r>
            <a:r>
              <a:rPr lang="en-US" sz="2400" dirty="0" smtClean="0">
                <a:latin typeface="Consolas" panose="020B0609020204030204" pitchFamily="49" charset="0"/>
              </a:rPr>
              <a:t>(item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=&gt;</a:t>
            </a:r>
            <a:r>
              <a:rPr lang="en-US" sz="2400" dirty="0" smtClean="0">
                <a:latin typeface="Consolas" panose="020B0609020204030204" pitchFamily="49" charset="0"/>
              </a:rPr>
              <a:t> 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li key={</a:t>
            </a:r>
            <a:r>
              <a:rPr lang="en-US" sz="2400" dirty="0">
                <a:latin typeface="Consolas" panose="020B0609020204030204" pitchFamily="49" charset="0"/>
              </a:rPr>
              <a:t>item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}&gt;{</a:t>
            </a:r>
            <a:r>
              <a:rPr lang="en-US" sz="2400" dirty="0" smtClean="0">
                <a:latin typeface="Consolas" panose="020B0609020204030204" pitchFamily="49" charset="0"/>
              </a:rPr>
              <a:t>item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}&lt;/li&gt;</a:t>
            </a:r>
            <a:r>
              <a:rPr lang="en-US" sz="2400" dirty="0" smtClean="0">
                <a:latin typeface="Consolas" panose="020B0609020204030204" pitchFamily="49" charset="0"/>
              </a:rPr>
              <a:t>) </a:t>
            </a:r>
          </a:p>
          <a:p>
            <a:r>
              <a:rPr lang="en-US" sz="2400" dirty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}&lt;/</a:t>
            </a:r>
            <a:r>
              <a:rPr lang="en-US" sz="2400" dirty="0" err="1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ul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&gt;</a:t>
            </a:r>
            <a:r>
              <a:rPr lang="en-US" sz="2400" dirty="0" smtClean="0">
                <a:latin typeface="Consolas" panose="020B0609020204030204" pitchFamily="49" charset="0"/>
              </a:rPr>
              <a:t>;</a:t>
            </a:r>
          </a:p>
          <a:p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}</a:t>
            </a:r>
          </a:p>
          <a:p>
            <a:r>
              <a:rPr lang="en-US" sz="2400" dirty="0" smtClean="0">
                <a:solidFill>
                  <a:schemeClr val="bg2">
                    <a:lumMod val="75000"/>
                  </a:schemeClr>
                </a:solidFill>
                <a:latin typeface="Consolas" panose="020B0609020204030204" pitchFamily="49" charset="0"/>
              </a:rPr>
              <a:t>// populate content</a:t>
            </a:r>
          </a:p>
          <a:p>
            <a:r>
              <a:rPr lang="en-US" sz="2400" dirty="0" smtClean="0">
                <a:latin typeface="Consolas" panose="020B0609020204030204" pitchFamily="49" charset="0"/>
              </a:rPr>
              <a:t>$("body").content( 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&lt;List items={</a:t>
            </a:r>
            <a:r>
              <a:rPr lang="en-US" sz="2400" dirty="0" smtClean="0">
                <a:latin typeface="Consolas" panose="020B0609020204030204" pitchFamily="49" charset="0"/>
              </a:rPr>
              <a:t>list</a:t>
            </a: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} /&gt;</a:t>
            </a:r>
            <a:r>
              <a:rPr lang="en-US" sz="2400" dirty="0" smtClean="0">
                <a:latin typeface="Consolas" panose="020B0609020204030204" pitchFamily="49" charset="0"/>
              </a:rPr>
              <a:t> );</a:t>
            </a:r>
            <a:endParaRPr lang="en-US" sz="24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560263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Reactor Core: </a:t>
            </a:r>
            <a:r>
              <a:rPr lang="en-US" dirty="0" err="1" smtClean="0"/>
              <a:t>Element.patch</a:t>
            </a:r>
            <a:r>
              <a:rPr lang="en-US" dirty="0" smtClean="0"/>
              <a:t>(</a:t>
            </a:r>
            <a:r>
              <a:rPr lang="en-US" dirty="0" err="1" smtClean="0"/>
              <a:t>vdom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67217"/>
            <a:ext cx="10515600" cy="1442960"/>
          </a:xfrm>
        </p:spPr>
        <p:txBody>
          <a:bodyPr>
            <a:normAutofit lnSpcReduction="10000"/>
          </a:bodyPr>
          <a:lstStyle/>
          <a:p>
            <a:pPr lvl="1"/>
            <a:r>
              <a:rPr lang="en-US" dirty="0" smtClean="0"/>
              <a:t>Native method, sic!</a:t>
            </a:r>
          </a:p>
          <a:p>
            <a:pPr lvl="1"/>
            <a:r>
              <a:rPr lang="en-US" dirty="0" smtClean="0"/>
              <a:t>Takes VDOM definition and  </a:t>
            </a:r>
          </a:p>
          <a:p>
            <a:pPr lvl="1"/>
            <a:r>
              <a:rPr lang="en-US" dirty="0" smtClean="0"/>
              <a:t>Updates element’s content by applying diff (a.k.a. reconciliation) - </a:t>
            </a:r>
            <a:br>
              <a:rPr lang="en-US" dirty="0" smtClean="0"/>
            </a:br>
            <a:r>
              <a:rPr lang="en-US" dirty="0" smtClean="0"/>
              <a:t>only changed elements and attributes will be affected: 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275285" y="2940623"/>
            <a:ext cx="9502408" cy="347787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function</a:t>
            </a:r>
            <a:r>
              <a:rPr lang="en-US" sz="2000" dirty="0" smtClean="0">
                <a:latin typeface="Consolas" panose="020B0609020204030204" pitchFamily="49" charset="0"/>
              </a:rPr>
              <a:t> tick() </a:t>
            </a:r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{</a:t>
            </a:r>
          </a:p>
          <a:p>
            <a:r>
              <a:rPr lang="en-US" sz="2000" dirty="0" smtClean="0">
                <a:latin typeface="Consolas" panose="020B0609020204030204" pitchFamily="49" charset="0"/>
              </a:rPr>
              <a:t>   </a:t>
            </a:r>
            <a:r>
              <a:rPr lang="en-US" sz="20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const</a:t>
            </a:r>
            <a:r>
              <a:rPr lang="en-US" sz="2000" dirty="0" smtClean="0">
                <a:latin typeface="Consolas" panose="020B0609020204030204" pitchFamily="49" charset="0"/>
              </a:rPr>
              <a:t> </a:t>
            </a:r>
            <a:r>
              <a:rPr lang="en-US" sz="2000" dirty="0" err="1" smtClean="0">
                <a:latin typeface="Consolas" panose="020B0609020204030204" pitchFamily="49" charset="0"/>
              </a:rPr>
              <a:t>velement</a:t>
            </a:r>
            <a:r>
              <a:rPr lang="en-US" sz="2000" dirty="0" smtClean="0">
                <a:latin typeface="Consolas" panose="020B0609020204030204" pitchFamily="49" charset="0"/>
              </a:rPr>
              <a:t> </a:t>
            </a:r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=</a:t>
            </a:r>
            <a:r>
              <a:rPr lang="en-US" sz="2000" dirty="0" smtClean="0">
                <a:latin typeface="Consolas" panose="020B0609020204030204" pitchFamily="49" charset="0"/>
              </a:rPr>
              <a:t> </a:t>
            </a:r>
          </a:p>
          <a:p>
            <a:r>
              <a:rPr lang="en-US" sz="2000" dirty="0" smtClean="0">
                <a:latin typeface="Consolas" panose="020B0609020204030204" pitchFamily="49" charset="0"/>
              </a:rPr>
              <a:t>     </a:t>
            </a:r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&lt;body&gt;</a:t>
            </a:r>
          </a:p>
          <a:p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   &lt;h1&gt;Hello, world!&lt;/h1&gt;</a:t>
            </a:r>
          </a:p>
          <a:p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   &lt;h2&gt;It is {</a:t>
            </a:r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new</a:t>
            </a:r>
            <a:r>
              <a:rPr lang="en-US" sz="2000" dirty="0" smtClean="0">
                <a:latin typeface="Consolas" panose="020B0609020204030204" pitchFamily="49" charset="0"/>
              </a:rPr>
              <a:t> Date().</a:t>
            </a:r>
            <a:r>
              <a:rPr lang="en-US" sz="2000" dirty="0" err="1" smtClean="0">
                <a:latin typeface="Consolas" panose="020B0609020204030204" pitchFamily="49" charset="0"/>
              </a:rPr>
              <a:t>toString</a:t>
            </a:r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()} now.&lt;/h2&gt;</a:t>
            </a:r>
          </a:p>
          <a:p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&lt;/body&gt;</a:t>
            </a:r>
            <a:r>
              <a:rPr lang="en-US" sz="2000" dirty="0" smtClean="0">
                <a:latin typeface="Consolas" panose="020B0609020204030204" pitchFamily="49" charset="0"/>
              </a:rPr>
              <a:t>;</a:t>
            </a:r>
          </a:p>
          <a:p>
            <a:r>
              <a:rPr lang="en-US" sz="2000" dirty="0" smtClean="0">
                <a:latin typeface="Consolas" panose="020B0609020204030204" pitchFamily="49" charset="0"/>
              </a:rPr>
              <a:t>   $("body").patch(</a:t>
            </a:r>
            <a:r>
              <a:rPr lang="en-US" sz="2000" dirty="0" err="1" smtClean="0">
                <a:latin typeface="Consolas" panose="020B0609020204030204" pitchFamily="49" charset="0"/>
              </a:rPr>
              <a:t>velement</a:t>
            </a:r>
            <a:r>
              <a:rPr lang="en-US" sz="2000" dirty="0" smtClean="0">
                <a:latin typeface="Consolas" panose="020B0609020204030204" pitchFamily="49" charset="0"/>
              </a:rPr>
              <a:t>);</a:t>
            </a:r>
          </a:p>
          <a:p>
            <a:r>
              <a:rPr lang="en-US" sz="2000" dirty="0" smtClean="0">
                <a:latin typeface="Consolas" panose="020B0609020204030204" pitchFamily="49" charset="0"/>
              </a:rPr>
              <a:t>   </a:t>
            </a:r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return</a:t>
            </a:r>
            <a:r>
              <a:rPr lang="en-US" sz="2000" dirty="0" smtClean="0">
                <a:latin typeface="Consolas" panose="020B0609020204030204" pitchFamily="49" charset="0"/>
              </a:rPr>
              <a:t> true; </a:t>
            </a:r>
            <a:r>
              <a:rPr lang="en-US" sz="20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to keep timer running</a:t>
            </a:r>
          </a:p>
          <a:p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}</a:t>
            </a:r>
          </a:p>
          <a:p>
            <a:endParaRPr lang="en-US" sz="2000" dirty="0" smtClean="0">
              <a:latin typeface="Consolas" panose="020B0609020204030204" pitchFamily="49" charset="0"/>
            </a:endParaRPr>
          </a:p>
          <a:p>
            <a:r>
              <a:rPr lang="en-US" sz="2000" dirty="0" err="1" smtClean="0">
                <a:latin typeface="Consolas" panose="020B0609020204030204" pitchFamily="49" charset="0"/>
              </a:rPr>
              <a:t>document.timer</a:t>
            </a:r>
            <a:r>
              <a:rPr lang="en-US" sz="2000" dirty="0" smtClean="0">
                <a:latin typeface="Consolas" panose="020B0609020204030204" pitchFamily="49" charset="0"/>
              </a:rPr>
              <a:t>(1000, tick);</a:t>
            </a:r>
            <a:endParaRPr lang="en-US" sz="20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36063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492409" cy="108688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Reactor Component is just DOM element </a:t>
            </a:r>
            <a:br>
              <a:rPr lang="en-US" dirty="0" smtClean="0"/>
            </a:br>
            <a:r>
              <a:rPr lang="en-US" dirty="0" smtClean="0"/>
              <a:t>with the JS class [controller]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35759" y="1452010"/>
            <a:ext cx="4443339" cy="2922406"/>
          </a:xfrm>
        </p:spPr>
        <p:txBody>
          <a:bodyPr>
            <a:normAutofit/>
          </a:bodyPr>
          <a:lstStyle/>
          <a:p>
            <a:r>
              <a:rPr lang="en-US" dirty="0" smtClean="0"/>
              <a:t>Reactive component:</a:t>
            </a:r>
          </a:p>
          <a:p>
            <a:pPr lvl="1"/>
            <a:r>
              <a:rPr lang="en-US" dirty="0" smtClean="0"/>
              <a:t>Derives from </a:t>
            </a:r>
            <a:r>
              <a:rPr lang="en-US" b="1" dirty="0" smtClean="0"/>
              <a:t>Element</a:t>
            </a:r>
          </a:p>
          <a:p>
            <a:pPr lvl="1"/>
            <a:r>
              <a:rPr lang="en-US" dirty="0" smtClean="0"/>
              <a:t>Has </a:t>
            </a:r>
            <a:r>
              <a:rPr lang="en-US" b="1" dirty="0" smtClean="0"/>
              <a:t>function render()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Initial and runtime content is defined in single place </a:t>
            </a:r>
            <a:r>
              <a:rPr lang="en-US" dirty="0"/>
              <a:t>–render() </a:t>
            </a:r>
            <a:r>
              <a:rPr lang="en-US" dirty="0" smtClean="0"/>
              <a:t>function.</a:t>
            </a:r>
          </a:p>
          <a:p>
            <a:endParaRPr lang="en-US" dirty="0" smtClean="0"/>
          </a:p>
          <a:p>
            <a:pPr lvl="1"/>
            <a:endParaRPr lang="en-US" b="1" dirty="0"/>
          </a:p>
          <a:p>
            <a:pPr lvl="1"/>
            <a:endParaRPr lang="en-US" b="1" dirty="0"/>
          </a:p>
        </p:txBody>
      </p:sp>
      <p:sp>
        <p:nvSpPr>
          <p:cNvPr id="4" name="TextBox 3"/>
          <p:cNvSpPr txBox="1"/>
          <p:nvPr/>
        </p:nvSpPr>
        <p:spPr>
          <a:xfrm>
            <a:off x="634108" y="1452011"/>
            <a:ext cx="6825452" cy="477053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endParaRPr lang="en-US" sz="1600" dirty="0" smtClean="0">
              <a:latin typeface="Consolas" panose="020B0609020204030204" pitchFamily="49" charset="0"/>
            </a:endParaRPr>
          </a:p>
          <a:p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class</a:t>
            </a:r>
            <a:r>
              <a:rPr lang="en-US" sz="1600" dirty="0" smtClean="0">
                <a:latin typeface="Consolas" panose="020B0609020204030204" pitchFamily="49" charset="0"/>
              </a:rPr>
              <a:t> </a:t>
            </a:r>
            <a:r>
              <a:rPr lang="en-US" sz="1600" u="sng" dirty="0" smtClean="0">
                <a:latin typeface="Consolas" panose="020B0609020204030204" pitchFamily="49" charset="0"/>
              </a:rPr>
              <a:t>Clock</a:t>
            </a:r>
            <a:r>
              <a:rPr lang="en-US" sz="1600" dirty="0" smtClean="0">
                <a:latin typeface="Consolas" panose="020B0609020204030204" pitchFamily="49" charset="0"/>
              </a:rPr>
              <a:t> </a:t>
            </a:r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extends</a:t>
            </a:r>
            <a:r>
              <a:rPr lang="en-US" sz="1600" dirty="0" smtClean="0">
                <a:latin typeface="Consolas" panose="020B0609020204030204" pitchFamily="49" charset="0"/>
              </a:rPr>
              <a:t> Element </a:t>
            </a:r>
            <a:r>
              <a:rPr lang="en-US" sz="16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is still a DOM Element</a:t>
            </a:r>
            <a:r>
              <a:rPr lang="en-US" sz="1600" dirty="0" smtClean="0">
                <a:latin typeface="Consolas" panose="020B0609020204030204" pitchFamily="49" charset="0"/>
              </a:rPr>
              <a:t> 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{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data = { time: </a:t>
            </a:r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new</a:t>
            </a:r>
            <a:r>
              <a:rPr lang="en-US" sz="1600" dirty="0" smtClean="0">
                <a:latin typeface="Consolas" panose="020B0609020204030204" pitchFamily="49" charset="0"/>
              </a:rPr>
              <a:t> Date() }; </a:t>
            </a:r>
            <a:r>
              <a:rPr lang="en-US" sz="16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initial state </a:t>
            </a:r>
          </a:p>
          <a:p>
            <a:endParaRPr lang="en-US" sz="1600" dirty="0" smtClean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solidFill>
                  <a:srgbClr val="FF0000"/>
                </a:solidFill>
                <a:latin typeface="Consolas" panose="020B0609020204030204" pitchFamily="49" charset="0"/>
              </a:rPr>
              <a:t>componentDidMount</a:t>
            </a:r>
            <a:r>
              <a:rPr lang="en-US" sz="1600" dirty="0" smtClean="0">
                <a:latin typeface="Consolas" panose="020B0609020204030204" pitchFamily="49" charset="0"/>
              </a:rPr>
              <a:t>() { </a:t>
            </a:r>
            <a:r>
              <a:rPr lang="en-US" sz="16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DOM element created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  </a:t>
            </a:r>
            <a:r>
              <a:rPr lang="en-US" sz="16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sz="1600" dirty="0" err="1" smtClean="0">
                <a:latin typeface="Consolas" panose="020B0609020204030204" pitchFamily="49" charset="0"/>
              </a:rPr>
              <a:t>.timer</a:t>
            </a:r>
            <a:r>
              <a:rPr lang="en-US" sz="1600" dirty="0" smtClean="0">
                <a:latin typeface="Consolas" panose="020B0609020204030204" pitchFamily="49" charset="0"/>
              </a:rPr>
              <a:t>(1000, function() {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    </a:t>
            </a:r>
            <a:r>
              <a:rPr lang="en-US" sz="16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sz="1600" dirty="0" err="1" smtClean="0">
                <a:latin typeface="Consolas" panose="020B0609020204030204" pitchFamily="49" charset="0"/>
              </a:rPr>
              <a:t>.componentUpdate</a:t>
            </a:r>
            <a:r>
              <a:rPr lang="en-US" sz="1600" dirty="0" smtClean="0">
                <a:latin typeface="Consolas" panose="020B0609020204030204" pitchFamily="49" charset="0"/>
              </a:rPr>
              <a:t>({ time: </a:t>
            </a:r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new</a:t>
            </a:r>
            <a:r>
              <a:rPr lang="en-US" sz="1600" dirty="0" smtClean="0">
                <a:latin typeface="Consolas" panose="020B0609020204030204" pitchFamily="49" charset="0"/>
              </a:rPr>
              <a:t> Date() });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    </a:t>
            </a:r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return</a:t>
            </a:r>
            <a:r>
              <a:rPr lang="en-US" sz="1600" dirty="0" smtClean="0">
                <a:latin typeface="Consolas" panose="020B0609020204030204" pitchFamily="49" charset="0"/>
              </a:rPr>
              <a:t> true; </a:t>
            </a:r>
            <a:r>
              <a:rPr lang="en-US" sz="16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to keep the timer ticking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  });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}</a:t>
            </a:r>
          </a:p>
          <a:p>
            <a:endParaRPr lang="en-US" sz="1600" dirty="0" smtClean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smtClean="0">
                <a:solidFill>
                  <a:srgbClr val="FF0000"/>
                </a:solidFill>
                <a:latin typeface="Consolas" panose="020B0609020204030204" pitchFamily="49" charset="0"/>
              </a:rPr>
              <a:t>render</a:t>
            </a:r>
            <a:r>
              <a:rPr lang="en-US" sz="1600" dirty="0" smtClean="0">
                <a:latin typeface="Consolas" panose="020B0609020204030204" pitchFamily="49" charset="0"/>
              </a:rPr>
              <a:t>() {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  </a:t>
            </a:r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return 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&lt;div&gt;</a:t>
            </a:r>
          </a:p>
          <a:p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   &lt;h1&gt;Hello, world!&lt;/h1&gt;</a:t>
            </a:r>
          </a:p>
          <a:p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   &lt;h2&gt;It is {</a:t>
            </a:r>
            <a:r>
              <a:rPr lang="en-US" sz="16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sz="1600" dirty="0" err="1" smtClean="0">
                <a:latin typeface="Consolas" panose="020B0609020204030204" pitchFamily="49" charset="0"/>
              </a:rPr>
              <a:t>.data.time.toString</a:t>
            </a:r>
            <a:r>
              <a:rPr lang="en-US" sz="1600" dirty="0" smtClean="0">
                <a:latin typeface="Consolas" panose="020B0609020204030204" pitchFamily="49" charset="0"/>
              </a:rPr>
              <a:t>()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} now.&lt;/h2&gt;</a:t>
            </a:r>
          </a:p>
          <a:p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 &lt;/div&gt;</a:t>
            </a:r>
            <a:r>
              <a:rPr lang="en-US" sz="1600" dirty="0" smtClean="0">
                <a:latin typeface="Consolas" panose="020B0609020204030204" pitchFamily="49" charset="0"/>
              </a:rPr>
              <a:t>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} 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} </a:t>
            </a:r>
            <a:endParaRPr lang="en-US" sz="1600" dirty="0">
              <a:latin typeface="Consolas" panose="020B0609020204030204" pitchFamily="49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666714" y="4806776"/>
            <a:ext cx="4181428" cy="89255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component instantiation</a:t>
            </a:r>
          </a:p>
          <a:p>
            <a:r>
              <a:rPr lang="en-US" sz="1600" dirty="0" err="1" smtClean="0">
                <a:latin typeface="Consolas" panose="020B0609020204030204" pitchFamily="49" charset="0"/>
              </a:rPr>
              <a:t>document.body.content</a:t>
            </a:r>
            <a:r>
              <a:rPr lang="en-US" sz="1600" dirty="0" smtClean="0">
                <a:latin typeface="Consolas" panose="020B0609020204030204" pitchFamily="49" charset="0"/>
              </a:rPr>
              <a:t>(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</a:t>
            </a:r>
            <a:r>
              <a:rPr lang="en-US" sz="1600" u="sng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Clock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/&gt;</a:t>
            </a:r>
            <a:r>
              <a:rPr lang="en-US" sz="1600" dirty="0" smtClean="0">
                <a:latin typeface="Consolas" panose="020B0609020204030204" pitchFamily="49" charset="0"/>
              </a:rPr>
              <a:t>);</a:t>
            </a:r>
          </a:p>
          <a:p>
            <a:endParaRPr lang="en-US" sz="2000" dirty="0" smtClean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2220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Element.componentUpdate</a:t>
            </a:r>
            <a:r>
              <a:rPr lang="en-US" dirty="0" smtClean="0"/>
              <a:t>, internals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64945" y="1463040"/>
            <a:ext cx="7161288" cy="544664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Native, built-in method, does roughly this: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964945" y="2283642"/>
            <a:ext cx="7080856" cy="3139321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class</a:t>
            </a:r>
            <a:r>
              <a:rPr lang="en-US" dirty="0" smtClean="0">
                <a:latin typeface="Consolas" panose="020B0609020204030204" pitchFamily="49" charset="0"/>
              </a:rPr>
              <a:t> Element 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extends</a:t>
            </a:r>
            <a:r>
              <a:rPr lang="en-US" dirty="0" smtClean="0">
                <a:latin typeface="Consolas" panose="020B0609020204030204" pitchFamily="49" charset="0"/>
              </a:rPr>
              <a:t> Node</a:t>
            </a:r>
          </a:p>
          <a:p>
            <a:r>
              <a:rPr lang="en-US" dirty="0" smtClean="0">
                <a:latin typeface="Consolas" panose="020B0609020204030204" pitchFamily="49" charset="0"/>
              </a:rPr>
              <a:t>  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{</a:t>
            </a:r>
          </a:p>
          <a:p>
            <a:r>
              <a:rPr lang="en-US" dirty="0" smtClean="0">
                <a:latin typeface="Consolas" panose="020B0609020204030204" pitchFamily="49" charset="0"/>
              </a:rPr>
              <a:t>     </a:t>
            </a:r>
            <a:r>
              <a:rPr lang="en-US" dirty="0" err="1" smtClean="0">
                <a:latin typeface="Consolas" panose="020B0609020204030204" pitchFamily="49" charset="0"/>
              </a:rPr>
              <a:t>componentUpdate</a:t>
            </a:r>
            <a:r>
              <a:rPr lang="en-US" dirty="0" smtClean="0">
                <a:latin typeface="Consolas" panose="020B0609020204030204" pitchFamily="49" charset="0"/>
              </a:rPr>
              <a:t>(</a:t>
            </a:r>
            <a:r>
              <a:rPr lang="en-US" dirty="0" err="1" smtClean="0">
                <a:latin typeface="Consolas" panose="020B0609020204030204" pitchFamily="49" charset="0"/>
              </a:rPr>
              <a:t>newdata</a:t>
            </a:r>
            <a:r>
              <a:rPr lang="en-US" dirty="0" smtClean="0">
                <a:latin typeface="Consolas" panose="020B0609020204030204" pitchFamily="49" charset="0"/>
              </a:rPr>
              <a:t> = 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null</a:t>
            </a:r>
            <a:r>
              <a:rPr lang="en-US" dirty="0" smtClean="0">
                <a:latin typeface="Consolas" panose="020B0609020204030204" pitchFamily="49" charset="0"/>
              </a:rPr>
              <a:t>) 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{</a:t>
            </a:r>
          </a:p>
          <a:p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     if</a:t>
            </a:r>
            <a:r>
              <a:rPr lang="en-US" dirty="0" smtClean="0">
                <a:latin typeface="Consolas" panose="020B0609020204030204" pitchFamily="49" charset="0"/>
              </a:rPr>
              <a:t>(</a:t>
            </a:r>
            <a:r>
              <a:rPr lang="en-US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typeof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dirty="0" err="1" smtClean="0">
                <a:latin typeface="Consolas" panose="020B0609020204030204" pitchFamily="49" charset="0"/>
              </a:rPr>
              <a:t>newdata</a:t>
            </a:r>
            <a:r>
              <a:rPr lang="en-US" dirty="0" smtClean="0">
                <a:latin typeface="Consolas" panose="020B0609020204030204" pitchFamily="49" charset="0"/>
              </a:rPr>
              <a:t> == "object")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{</a:t>
            </a:r>
          </a:p>
          <a:p>
            <a:r>
              <a:rPr lang="en-US" dirty="0" smtClean="0">
                <a:latin typeface="Consolas" panose="020B0609020204030204" pitchFamily="49" charset="0"/>
              </a:rPr>
              <a:t>        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if</a:t>
            </a:r>
            <a:r>
              <a:rPr lang="en-US" dirty="0" smtClean="0">
                <a:latin typeface="Consolas" panose="020B0609020204030204" pitchFamily="49" charset="0"/>
              </a:rPr>
              <a:t>( !</a:t>
            </a:r>
            <a:r>
              <a:rPr lang="en-US" dirty="0" err="1" smtClean="0">
                <a:latin typeface="Consolas" panose="020B0609020204030204" pitchFamily="49" charset="0"/>
              </a:rPr>
              <a:t>Object.assignEx</a:t>
            </a:r>
            <a:r>
              <a:rPr lang="en-US" dirty="0" smtClean="0">
                <a:latin typeface="Consolas" panose="020B0609020204030204" pitchFamily="49" charset="0"/>
              </a:rPr>
              <a:t>(</a:t>
            </a:r>
            <a:r>
              <a:rPr lang="en-US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dirty="0" err="1" smtClean="0">
                <a:latin typeface="Consolas" panose="020B0609020204030204" pitchFamily="49" charset="0"/>
              </a:rPr>
              <a:t>,newdata</a:t>
            </a:r>
            <a:r>
              <a:rPr lang="en-US" dirty="0" smtClean="0">
                <a:latin typeface="Consolas" panose="020B0609020204030204" pitchFamily="49" charset="0"/>
              </a:rPr>
              <a:t>) </a:t>
            </a:r>
            <a:r>
              <a:rPr lang="en-US" dirty="0">
                <a:latin typeface="Consolas" panose="020B0609020204030204" pitchFamily="49" charset="0"/>
              </a:rPr>
              <a:t>) </a:t>
            </a:r>
            <a:endParaRPr lang="en-US" dirty="0" smtClean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</a:rPr>
              <a:t>         return;  </a:t>
            </a:r>
            <a:br>
              <a:rPr lang="en-US" dirty="0" smtClean="0">
                <a:latin typeface="Consolas" panose="020B0609020204030204" pitchFamily="49" charset="0"/>
              </a:rPr>
            </a:br>
            <a:r>
              <a:rPr lang="en-US" dirty="0" smtClean="0">
                <a:latin typeface="Consolas" panose="020B0609020204030204" pitchFamily="49" charset="0"/>
              </a:rPr>
              <a:t>      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}</a:t>
            </a:r>
            <a:r>
              <a:rPr lang="en-US" dirty="0" smtClean="0">
                <a:latin typeface="Consolas" panose="020B0609020204030204" pitchFamily="49" charset="0"/>
              </a:rPr>
              <a:t>  </a:t>
            </a:r>
          </a:p>
          <a:p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     function</a:t>
            </a:r>
            <a:r>
              <a:rPr lang="en-US" dirty="0" smtClean="0">
                <a:latin typeface="Consolas" panose="020B0609020204030204" pitchFamily="49" charset="0"/>
              </a:rPr>
              <a:t> update() 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{</a:t>
            </a:r>
            <a:r>
              <a:rPr lang="en-US" dirty="0" smtClean="0">
                <a:latin typeface="Consolas" panose="020B0609020204030204" pitchFamily="49" charset="0"/>
              </a:rPr>
              <a:t> </a:t>
            </a:r>
            <a:r>
              <a:rPr lang="en-US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dirty="0" err="1" smtClean="0">
                <a:latin typeface="Consolas" panose="020B0609020204030204" pitchFamily="49" charset="0"/>
              </a:rPr>
              <a:t>.patch</a:t>
            </a:r>
            <a:r>
              <a:rPr lang="en-US" dirty="0" smtClean="0">
                <a:latin typeface="Consolas" panose="020B0609020204030204" pitchFamily="49" charset="0"/>
              </a:rPr>
              <a:t>(</a:t>
            </a:r>
            <a:r>
              <a:rPr lang="en-US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dirty="0" err="1" smtClean="0">
                <a:latin typeface="Consolas" panose="020B0609020204030204" pitchFamily="49" charset="0"/>
              </a:rPr>
              <a:t>.render</a:t>
            </a:r>
            <a:r>
              <a:rPr lang="en-US" dirty="0" smtClean="0">
                <a:latin typeface="Consolas" panose="020B0609020204030204" pitchFamily="49" charset="0"/>
              </a:rPr>
              <a:t>()); 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}</a:t>
            </a:r>
          </a:p>
          <a:p>
            <a:r>
              <a:rPr lang="en-US" dirty="0" smtClean="0">
                <a:latin typeface="Consolas" panose="020B0609020204030204" pitchFamily="49" charset="0"/>
              </a:rPr>
              <a:t>      </a:t>
            </a:r>
            <a:r>
              <a:rPr lang="en-US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dirty="0" err="1" smtClean="0">
                <a:latin typeface="Consolas" panose="020B0609020204030204" pitchFamily="49" charset="0"/>
              </a:rPr>
              <a:t>.post</a:t>
            </a:r>
            <a:r>
              <a:rPr lang="en-US" dirty="0" smtClean="0">
                <a:latin typeface="Consolas" panose="020B0609020204030204" pitchFamily="49" charset="0"/>
              </a:rPr>
              <a:t>(</a:t>
            </a:r>
            <a:r>
              <a:rPr lang="en-US" dirty="0" err="1" smtClean="0">
                <a:latin typeface="Consolas" panose="020B0609020204030204" pitchFamily="49" charset="0"/>
              </a:rPr>
              <a:t>update,</a:t>
            </a:r>
            <a:r>
              <a:rPr lang="en-US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true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/*no duplicates*/</a:t>
            </a:r>
            <a:r>
              <a:rPr lang="en-US" dirty="0" smtClean="0">
                <a:latin typeface="Consolas" panose="020B0609020204030204" pitchFamily="49" charset="0"/>
              </a:rPr>
              <a:t>);</a:t>
            </a:r>
          </a:p>
          <a:p>
            <a:r>
              <a:rPr lang="en-US" dirty="0" smtClean="0">
                <a:latin typeface="Consolas" panose="020B0609020204030204" pitchFamily="49" charset="0"/>
              </a:rPr>
              <a:t>    </a:t>
            </a:r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}</a:t>
            </a:r>
          </a:p>
          <a:p>
            <a:r>
              <a:rPr lang="en-US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 }</a:t>
            </a:r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198201" y="1941265"/>
            <a:ext cx="3629647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914400" lvl="1" indent="-457200">
              <a:buFont typeface="+mj-lt"/>
              <a:buAutoNum type="arabicPeriod"/>
            </a:pPr>
            <a:r>
              <a:rPr lang="en-US" smtClean="0"/>
              <a:t>extends </a:t>
            </a:r>
            <a:r>
              <a:rPr lang="en-US" i="1" smtClean="0"/>
              <a:t>this</a:t>
            </a:r>
            <a:r>
              <a:rPr lang="en-US" smtClean="0"/>
              <a:t> by new data;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smtClean="0"/>
              <a:t>Posts (enqueues) patch/render invocation only in case of changes.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smtClean="0"/>
              <a:t>It is recommended way to update any data inside the component.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7814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Reactor. Recap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02556"/>
            <a:ext cx="10515600" cy="5355443"/>
          </a:xfrm>
        </p:spPr>
        <p:txBody>
          <a:bodyPr>
            <a:normAutofit/>
          </a:bodyPr>
          <a:lstStyle/>
          <a:p>
            <a:r>
              <a:rPr lang="en-US" dirty="0"/>
              <a:t>J</a:t>
            </a:r>
            <a:r>
              <a:rPr lang="en-US" dirty="0" smtClean="0"/>
              <a:t>SX built into JavaScript of Sciter - virtual DOM literals.</a:t>
            </a:r>
          </a:p>
          <a:p>
            <a:r>
              <a:rPr lang="en-US" dirty="0" smtClean="0"/>
              <a:t>Functional components – content generating functions: </a:t>
            </a:r>
            <a:br>
              <a:rPr lang="en-US" dirty="0" smtClean="0"/>
            </a:br>
            <a:r>
              <a:rPr lang="en-US" b="1" dirty="0" smtClean="0"/>
              <a:t>function Clock()</a:t>
            </a:r>
          </a:p>
          <a:p>
            <a:r>
              <a:rPr lang="en-US" dirty="0" smtClean="0"/>
              <a:t>Class components – generate content, handle events and lifecycle, </a:t>
            </a:r>
            <a:r>
              <a:rPr lang="en-US" b="1" dirty="0" smtClean="0"/>
              <a:t>class Clock</a:t>
            </a:r>
            <a:r>
              <a:rPr lang="en-US" dirty="0" smtClean="0"/>
              <a:t> {}:</a:t>
            </a:r>
          </a:p>
          <a:p>
            <a:pPr lvl="1"/>
            <a:r>
              <a:rPr lang="en-US" dirty="0" smtClean="0">
                <a:latin typeface="Consolas" panose="020B0609020204030204" pitchFamily="49" charset="0"/>
              </a:rPr>
              <a:t>this(</a:t>
            </a:r>
            <a:r>
              <a:rPr lang="en-US" dirty="0" err="1" smtClean="0">
                <a:latin typeface="Consolas" panose="020B0609020204030204" pitchFamily="49" charset="0"/>
              </a:rPr>
              <a:t>props,kids</a:t>
            </a:r>
            <a:r>
              <a:rPr lang="en-US" dirty="0" smtClean="0">
                <a:latin typeface="Consolas" panose="020B0609020204030204" pitchFamily="49" charset="0"/>
              </a:rPr>
              <a:t>[,parent]) props/content receiver.</a:t>
            </a:r>
          </a:p>
          <a:p>
            <a:pPr lvl="1"/>
            <a:r>
              <a:rPr lang="en-US" dirty="0" err="1" smtClean="0">
                <a:latin typeface="Consolas" panose="020B0609020204030204" pitchFamily="49" charset="0"/>
              </a:rPr>
              <a:t>componentDidMount</a:t>
            </a:r>
            <a:r>
              <a:rPr lang="en-US" dirty="0" smtClean="0">
                <a:latin typeface="Consolas" panose="020B0609020204030204" pitchFamily="49" charset="0"/>
              </a:rPr>
              <a:t>()</a:t>
            </a:r>
            <a:r>
              <a:rPr lang="en-US" dirty="0" smtClean="0"/>
              <a:t> – they simply work as usual</a:t>
            </a:r>
          </a:p>
          <a:p>
            <a:pPr lvl="1"/>
            <a:r>
              <a:rPr lang="en-US" dirty="0" err="1" smtClean="0">
                <a:latin typeface="Consolas" panose="020B0609020204030204" pitchFamily="49" charset="0"/>
              </a:rPr>
              <a:t>componentWillUnmount</a:t>
            </a:r>
            <a:r>
              <a:rPr lang="en-US" dirty="0" smtClean="0">
                <a:latin typeface="Consolas" panose="020B0609020204030204" pitchFamily="49" charset="0"/>
              </a:rPr>
              <a:t>()</a:t>
            </a:r>
          </a:p>
          <a:p>
            <a:pPr lvl="1"/>
            <a:r>
              <a:rPr lang="en-US" dirty="0" smtClean="0">
                <a:latin typeface="Consolas" panose="020B0609020204030204" pitchFamily="49" charset="0"/>
              </a:rPr>
              <a:t>["on event at selector"](</a:t>
            </a:r>
            <a:r>
              <a:rPr lang="en-US" dirty="0" err="1" smtClean="0">
                <a:latin typeface="Consolas" panose="020B0609020204030204" pitchFamily="49" charset="0"/>
              </a:rPr>
              <a:t>evt,child</a:t>
            </a:r>
            <a:r>
              <a:rPr lang="en-US" dirty="0" smtClean="0">
                <a:latin typeface="Consolas" panose="020B0609020204030204" pitchFamily="49" charset="0"/>
              </a:rPr>
              <a:t>) {…} – event handlers</a:t>
            </a:r>
            <a:endParaRPr lang="en-US" dirty="0" smtClean="0"/>
          </a:p>
          <a:p>
            <a:r>
              <a:rPr lang="en-US" b="1" dirty="0" err="1" smtClean="0"/>
              <a:t>Element.patch</a:t>
            </a:r>
            <a:r>
              <a:rPr lang="en-US" b="1" dirty="0" smtClean="0"/>
              <a:t>()</a:t>
            </a:r>
            <a:r>
              <a:rPr lang="en-US" dirty="0" smtClean="0"/>
              <a:t> – native diff function wrapped into </a:t>
            </a:r>
            <a:r>
              <a:rPr lang="en-US" dirty="0" err="1" smtClean="0"/>
              <a:t>element.componentUpdate</a:t>
            </a:r>
            <a:r>
              <a:rPr lang="en-US" dirty="0" smtClean="0"/>
              <a:t>() method.</a:t>
            </a:r>
          </a:p>
          <a:p>
            <a:r>
              <a:rPr lang="en-US" dirty="0" smtClean="0"/>
              <a:t>Easy!</a:t>
            </a:r>
          </a:p>
          <a:p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96497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Reactor components, bonuses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3853113"/>
            <a:ext cx="10515600" cy="881794"/>
          </a:xfrm>
        </p:spPr>
        <p:txBody>
          <a:bodyPr>
            <a:normAutofit/>
          </a:bodyPr>
          <a:lstStyle/>
          <a:p>
            <a:r>
              <a:rPr lang="en-US" dirty="0" smtClean="0"/>
              <a:t>Functional and class components may transform passed content.</a:t>
            </a:r>
          </a:p>
          <a:p>
            <a:pPr lvl="1"/>
            <a:r>
              <a:rPr lang="en-US" dirty="0" smtClean="0"/>
              <a:t>They receive as list of properties as list of children - kids: array(</a:t>
            </a:r>
            <a:r>
              <a:rPr lang="en-US" dirty="0" err="1" smtClean="0"/>
              <a:t>vnode</a:t>
            </a:r>
            <a:r>
              <a:rPr lang="en-US" dirty="0" smtClean="0"/>
              <a:t>) : 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838200" y="2426045"/>
            <a:ext cx="8011602" cy="107721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function</a:t>
            </a:r>
            <a:r>
              <a:rPr lang="en-US" sz="1600" dirty="0" smtClean="0">
                <a:latin typeface="Consolas" panose="020B0609020204030204" pitchFamily="49" charset="0"/>
              </a:rPr>
              <a:t> Clock(</a:t>
            </a:r>
            <a:r>
              <a:rPr lang="en-US" sz="1600" dirty="0" err="1" smtClean="0">
                <a:latin typeface="Consolas" panose="020B0609020204030204" pitchFamily="49" charset="0"/>
              </a:rPr>
              <a:t>props,kids</a:t>
            </a:r>
            <a:r>
              <a:rPr lang="en-US" sz="1600" dirty="0" smtClean="0">
                <a:latin typeface="Consolas" panose="020B0609020204030204" pitchFamily="49" charset="0"/>
              </a:rPr>
              <a:t>)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{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return &lt;div </a:t>
            </a:r>
            <a:r>
              <a:rPr lang="en-US" sz="1600" dirty="0" err="1" smtClean="0">
                <a:latin typeface="Consolas" panose="020B0609020204030204" pitchFamily="49" charset="0"/>
              </a:rPr>
              <a:t>styleset</a:t>
            </a:r>
            <a:r>
              <a:rPr lang="en-US" sz="1600" dirty="0" smtClean="0">
                <a:latin typeface="Consolas" panose="020B0609020204030204" pitchFamily="49" charset="0"/>
              </a:rPr>
              <a:t>={__DIR__ + "</a:t>
            </a:r>
            <a:r>
              <a:rPr lang="en-US" sz="1600" dirty="0" err="1" smtClean="0">
                <a:latin typeface="Consolas" panose="020B0609020204030204" pitchFamily="49" charset="0"/>
              </a:rPr>
              <a:t>style.css#Clock</a:t>
            </a:r>
            <a:r>
              <a:rPr lang="en-US" sz="1600" dirty="0" smtClean="0">
                <a:latin typeface="Consolas" panose="020B0609020204030204" pitchFamily="49" charset="0"/>
              </a:rPr>
              <a:t>"} &gt;…&lt;/div&gt; 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} </a:t>
            </a:r>
            <a:endParaRPr lang="en-US" sz="1600" dirty="0">
              <a:latin typeface="Consolas" panose="020B0609020204030204" pitchFamily="49" charset="0"/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924331" y="1743461"/>
            <a:ext cx="10515600" cy="57895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Components may define [default] styles by @</a:t>
            </a:r>
            <a:r>
              <a:rPr lang="en-US" dirty="0" err="1" smtClean="0"/>
              <a:t>styleset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6402781" y="4705421"/>
            <a:ext cx="4884096" cy="156966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class</a:t>
            </a:r>
            <a:r>
              <a:rPr lang="en-US" sz="1600" dirty="0" smtClean="0">
                <a:latin typeface="Consolas" panose="020B0609020204030204" pitchFamily="49" charset="0"/>
              </a:rPr>
              <a:t> Comp </a:t>
            </a:r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extends </a:t>
            </a:r>
            <a:r>
              <a:rPr lang="en-US" sz="1600" dirty="0" smtClean="0">
                <a:latin typeface="Consolas" panose="020B0609020204030204" pitchFamily="49" charset="0"/>
              </a:rPr>
              <a:t>Element {</a:t>
            </a:r>
          </a:p>
          <a:p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 this</a:t>
            </a:r>
            <a:r>
              <a:rPr lang="en-US" sz="1600" dirty="0" smtClean="0">
                <a:latin typeface="Consolas" panose="020B0609020204030204" pitchFamily="49" charset="0"/>
              </a:rPr>
              <a:t>(props, kids) { </a:t>
            </a:r>
          </a:p>
          <a:p>
            <a:r>
              <a:rPr lang="en-US" sz="1600" dirty="0">
                <a:latin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</a:rPr>
              <a:t>   </a:t>
            </a:r>
            <a:r>
              <a:rPr lang="en-US" sz="16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sz="1600" dirty="0" err="1" smtClean="0">
                <a:latin typeface="Consolas" panose="020B0609020204030204" pitchFamily="49" charset="0"/>
              </a:rPr>
              <a:t>.kids</a:t>
            </a:r>
            <a:r>
              <a:rPr lang="en-US" sz="1600" dirty="0" smtClean="0">
                <a:latin typeface="Consolas" panose="020B0609020204030204" pitchFamily="49" charset="0"/>
              </a:rPr>
              <a:t> = kids; </a:t>
            </a:r>
            <a:r>
              <a:rPr lang="en-US" sz="1600" dirty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</a:t>
            </a:r>
            <a:r>
              <a:rPr lang="en-US" sz="1600" dirty="0" err="1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R’ctor</a:t>
            </a:r>
            <a:endParaRPr lang="en-US" sz="1600" dirty="0" smtClean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  }</a:t>
            </a:r>
          </a:p>
          <a:p>
            <a:r>
              <a:rPr lang="en-US" sz="1600" dirty="0">
                <a:latin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</a:rPr>
              <a:t> render() { … </a:t>
            </a:r>
            <a:r>
              <a:rPr lang="en-US" sz="16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sz="1600" dirty="0" err="1" smtClean="0">
                <a:latin typeface="Consolas" panose="020B0609020204030204" pitchFamily="49" charset="0"/>
              </a:rPr>
              <a:t>.kids</a:t>
            </a:r>
            <a:r>
              <a:rPr lang="en-US" sz="1600" dirty="0" smtClean="0">
                <a:latin typeface="Consolas" panose="020B0609020204030204" pitchFamily="49" charset="0"/>
              </a:rPr>
              <a:t> … }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} </a:t>
            </a:r>
            <a:endParaRPr lang="en-US" sz="1600" dirty="0">
              <a:latin typeface="Consolas" panose="020B0609020204030204" pitchFamily="49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838200" y="4750715"/>
            <a:ext cx="4572671" cy="132343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function</a:t>
            </a:r>
            <a:r>
              <a:rPr lang="en-US" sz="1600" dirty="0">
                <a:latin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</a:rPr>
              <a:t>Comp(props</a:t>
            </a:r>
            <a:r>
              <a:rPr lang="en-US" sz="1600" dirty="0">
                <a:latin typeface="Consolas" panose="020B0609020204030204" pitchFamily="49" charset="0"/>
              </a:rPr>
              <a:t>, </a:t>
            </a:r>
            <a:r>
              <a:rPr lang="en-US" sz="1600" dirty="0" smtClean="0">
                <a:latin typeface="Consolas" panose="020B0609020204030204" pitchFamily="49" charset="0"/>
              </a:rPr>
              <a:t>kids)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{</a:t>
            </a:r>
          </a:p>
          <a:p>
            <a:r>
              <a:rPr lang="en-US" sz="1600" dirty="0">
                <a:latin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</a:rPr>
              <a:t> </a:t>
            </a:r>
            <a:r>
              <a:rPr lang="en-US" sz="16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demo: wrap kids into &lt;section&gt;</a:t>
            </a:r>
          </a:p>
          <a:p>
            <a:r>
              <a:rPr lang="en-US" sz="1600" dirty="0">
                <a:latin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</a:rPr>
              <a:t> </a:t>
            </a:r>
            <a:r>
              <a:rPr lang="en-US" sz="16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return</a:t>
            </a:r>
            <a:r>
              <a:rPr lang="en-US" sz="1600" dirty="0" smtClean="0">
                <a:latin typeface="Consolas" panose="020B0609020204030204" pitchFamily="49" charset="0"/>
              </a:rPr>
              <a:t> 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&lt;section&gt;{</a:t>
            </a:r>
            <a:r>
              <a:rPr lang="en-US" sz="1600" dirty="0" smtClean="0">
                <a:latin typeface="Consolas" panose="020B0609020204030204" pitchFamily="49" charset="0"/>
              </a:rPr>
              <a:t>kids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}&lt;/section&gt;</a:t>
            </a:r>
            <a:r>
              <a:rPr lang="en-US" sz="1600" dirty="0" smtClean="0">
                <a:latin typeface="Consolas" panose="020B0609020204030204" pitchFamily="49" charset="0"/>
              </a:rPr>
              <a:t>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} </a:t>
            </a:r>
            <a:endParaRPr lang="en-US" sz="16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63010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Component Lifecycle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063363"/>
            <a:ext cx="10515600" cy="4671392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/>
              <a:t>Mounting:</a:t>
            </a:r>
          </a:p>
          <a:p>
            <a:pPr lvl="1"/>
            <a:r>
              <a:rPr lang="en-US" b="1" dirty="0" smtClean="0"/>
              <a:t>constructor(</a:t>
            </a:r>
            <a:r>
              <a:rPr lang="en-US" b="1" dirty="0" err="1" smtClean="0"/>
              <a:t>props,kids</a:t>
            </a:r>
            <a:r>
              <a:rPr lang="en-US" b="1" dirty="0" smtClean="0"/>
              <a:t>)</a:t>
            </a:r>
            <a:r>
              <a:rPr lang="en-US" dirty="0" smtClean="0"/>
              <a:t> – JS standard constructor, invoked once per lifetime;</a:t>
            </a:r>
          </a:p>
          <a:p>
            <a:pPr lvl="1"/>
            <a:r>
              <a:rPr lang="en-US" b="1" dirty="0" smtClean="0"/>
              <a:t>this(</a:t>
            </a:r>
            <a:r>
              <a:rPr lang="en-US" b="1" dirty="0" err="1" smtClean="0"/>
              <a:t>props,kids</a:t>
            </a:r>
            <a:r>
              <a:rPr lang="en-US" b="1" dirty="0" smtClean="0"/>
              <a:t>[,parent])</a:t>
            </a:r>
            <a:r>
              <a:rPr lang="en-US" dirty="0" smtClean="0"/>
              <a:t> – </a:t>
            </a:r>
            <a:r>
              <a:rPr lang="en-US" dirty="0" err="1" smtClean="0"/>
              <a:t>R’ctor</a:t>
            </a:r>
            <a:r>
              <a:rPr lang="en-US" dirty="0" smtClean="0"/>
              <a:t>, invoked each time when the parent renders it;</a:t>
            </a:r>
          </a:p>
          <a:p>
            <a:pPr lvl="1"/>
            <a:r>
              <a:rPr lang="en-US" b="1" dirty="0" smtClean="0"/>
              <a:t>render(</a:t>
            </a:r>
            <a:r>
              <a:rPr lang="en-US" b="1" dirty="0" err="1" smtClean="0"/>
              <a:t>props,kids</a:t>
            </a:r>
            <a:r>
              <a:rPr lang="en-US" b="1" dirty="0" smtClean="0"/>
              <a:t>): </a:t>
            </a:r>
            <a:r>
              <a:rPr lang="en-US" b="1" dirty="0" err="1" smtClean="0"/>
              <a:t>VNode</a:t>
            </a:r>
            <a:r>
              <a:rPr lang="en-US" dirty="0" smtClean="0"/>
              <a:t> – takes props and kids collection and produces VDOM;</a:t>
            </a:r>
          </a:p>
          <a:p>
            <a:pPr lvl="1"/>
            <a:r>
              <a:rPr lang="en-US" b="1" dirty="0" err="1" smtClean="0"/>
              <a:t>componentDidMount</a:t>
            </a:r>
            <a:r>
              <a:rPr lang="en-US" b="1" dirty="0" smtClean="0"/>
              <a:t>()</a:t>
            </a:r>
            <a:r>
              <a:rPr lang="en-US" dirty="0" smtClean="0"/>
              <a:t> – called first time when it becomes real DOM element.</a:t>
            </a:r>
          </a:p>
          <a:p>
            <a:pPr lvl="1"/>
            <a:endParaRPr lang="en-US" dirty="0"/>
          </a:p>
          <a:p>
            <a:r>
              <a:rPr lang="en-US" dirty="0" smtClean="0"/>
              <a:t>Updating by parent’s render():</a:t>
            </a:r>
          </a:p>
          <a:p>
            <a:pPr lvl="1"/>
            <a:r>
              <a:rPr lang="en-US" b="1" dirty="0"/>
              <a:t>this(</a:t>
            </a:r>
            <a:r>
              <a:rPr lang="en-US" b="1" dirty="0" err="1"/>
              <a:t>props,kids</a:t>
            </a:r>
            <a:r>
              <a:rPr lang="en-US" b="1" dirty="0"/>
              <a:t>[,parent</a:t>
            </a:r>
            <a:r>
              <a:rPr lang="en-US" b="1" dirty="0" smtClean="0"/>
              <a:t>]) </a:t>
            </a:r>
            <a:endParaRPr lang="en-US" dirty="0"/>
          </a:p>
          <a:p>
            <a:pPr lvl="1"/>
            <a:r>
              <a:rPr lang="en-US" b="1" dirty="0"/>
              <a:t>render(</a:t>
            </a:r>
            <a:r>
              <a:rPr lang="en-US" b="1" dirty="0" err="1"/>
              <a:t>props,kids</a:t>
            </a:r>
            <a:r>
              <a:rPr lang="en-US" b="1" dirty="0"/>
              <a:t>): </a:t>
            </a:r>
            <a:r>
              <a:rPr lang="en-US" b="1" dirty="0" err="1" smtClean="0"/>
              <a:t>Vnode</a:t>
            </a:r>
            <a:endParaRPr lang="en-US" b="1" dirty="0" smtClean="0"/>
          </a:p>
          <a:p>
            <a:pPr lvl="1"/>
            <a:endParaRPr lang="en-US" b="1" dirty="0" smtClean="0"/>
          </a:p>
          <a:p>
            <a:r>
              <a:rPr lang="en-US" dirty="0" smtClean="0"/>
              <a:t>Self-updating (after .</a:t>
            </a:r>
            <a:r>
              <a:rPr lang="en-US" dirty="0" err="1" smtClean="0"/>
              <a:t>componentUpdate</a:t>
            </a:r>
            <a:r>
              <a:rPr lang="en-US" dirty="0" smtClean="0"/>
              <a:t>())</a:t>
            </a:r>
          </a:p>
          <a:p>
            <a:pPr marL="685800" lvl="2">
              <a:spcBef>
                <a:spcPts val="1000"/>
              </a:spcBef>
            </a:pPr>
            <a:r>
              <a:rPr lang="en-US" sz="2600" b="1" dirty="0"/>
              <a:t>render(</a:t>
            </a:r>
            <a:r>
              <a:rPr lang="en-US" sz="2600" b="1" dirty="0" err="1"/>
              <a:t>props,kids</a:t>
            </a:r>
            <a:r>
              <a:rPr lang="en-US" sz="2100" b="1" dirty="0"/>
              <a:t>): </a:t>
            </a:r>
            <a:r>
              <a:rPr lang="en-US" sz="2100" b="1" dirty="0" err="1" smtClean="0"/>
              <a:t>Vnode</a:t>
            </a:r>
            <a:endParaRPr lang="en-US" sz="2100" b="1" dirty="0" smtClean="0"/>
          </a:p>
          <a:p>
            <a:pPr marL="685800" lvl="2">
              <a:spcBef>
                <a:spcPts val="1000"/>
              </a:spcBef>
            </a:pPr>
            <a:endParaRPr lang="en-US" b="1" dirty="0"/>
          </a:p>
          <a:p>
            <a:pPr marL="228600" lvl="1">
              <a:spcBef>
                <a:spcPts val="1000"/>
              </a:spcBef>
            </a:pPr>
            <a:r>
              <a:rPr lang="en-US" sz="2800" dirty="0" smtClean="0"/>
              <a:t>Unmounting (destruction)</a:t>
            </a:r>
          </a:p>
          <a:p>
            <a:pPr marL="685800" lvl="2">
              <a:spcBef>
                <a:spcPts val="1000"/>
              </a:spcBef>
            </a:pPr>
            <a:r>
              <a:rPr lang="en-US" sz="2400" b="1" dirty="0" err="1" smtClean="0"/>
              <a:t>componentWillUnmount</a:t>
            </a:r>
            <a:r>
              <a:rPr lang="en-US" sz="2400" b="1" dirty="0" smtClean="0"/>
              <a:t>()</a:t>
            </a:r>
          </a:p>
          <a:p>
            <a:pPr marL="228600" lvl="1">
              <a:spcBef>
                <a:spcPts val="1000"/>
              </a:spcBef>
            </a:pPr>
            <a:endParaRPr lang="en-US" b="1" dirty="0"/>
          </a:p>
          <a:p>
            <a:endParaRPr lang="en-US" dirty="0" smtClean="0"/>
          </a:p>
          <a:p>
            <a:pPr marL="457200" lvl="1" indent="0">
              <a:buNone/>
            </a:pPr>
            <a:endParaRPr lang="en-US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838200" y="1387613"/>
            <a:ext cx="10515600" cy="606149"/>
          </a:xfrm>
          <a:prstGeom prst="rect">
            <a:avLst/>
          </a:prstGeom>
        </p:spPr>
        <p:txBody>
          <a:bodyPr vert="horz" lIns="91440" tIns="45720" rIns="91440" bIns="45720" rtlCol="0">
            <a:normAutofit fontScale="55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The only mandatory method is </a:t>
            </a:r>
            <a:r>
              <a:rPr lang="en-US" b="1" dirty="0" smtClean="0"/>
              <a:t>render()</a:t>
            </a:r>
          </a:p>
          <a:p>
            <a:r>
              <a:rPr lang="en-US" dirty="0"/>
              <a:t>Each component has several "lifecycle methods" that </a:t>
            </a:r>
            <a:r>
              <a:rPr lang="en-US" dirty="0" smtClean="0"/>
              <a:t>we </a:t>
            </a:r>
            <a:r>
              <a:rPr lang="en-US" dirty="0"/>
              <a:t>can override to run code at particular times in the </a:t>
            </a:r>
            <a:r>
              <a:rPr lang="en-US" dirty="0" smtClean="0"/>
              <a:t>process.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3858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Event handling in component classes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52160" y="5422789"/>
            <a:ext cx="8931311" cy="1326667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["on </a:t>
            </a:r>
            <a:r>
              <a:rPr lang="en-US" i="1" dirty="0" smtClean="0"/>
              <a:t>event</a:t>
            </a:r>
            <a:r>
              <a:rPr lang="en-US" dirty="0" smtClean="0"/>
              <a:t>"](</a:t>
            </a:r>
            <a:r>
              <a:rPr lang="en-US" dirty="0" err="1" smtClean="0"/>
              <a:t>evt</a:t>
            </a:r>
            <a:r>
              <a:rPr lang="en-US" dirty="0" smtClean="0"/>
              <a:t>) {… code …}</a:t>
            </a:r>
          </a:p>
          <a:p>
            <a:r>
              <a:rPr lang="en-US" dirty="0"/>
              <a:t>["on </a:t>
            </a:r>
            <a:r>
              <a:rPr lang="en-US" i="1" dirty="0" smtClean="0"/>
              <a:t>event</a:t>
            </a:r>
            <a:r>
              <a:rPr lang="en-US" dirty="0" smtClean="0"/>
              <a:t> at </a:t>
            </a:r>
            <a:r>
              <a:rPr lang="en-US" i="1" dirty="0" err="1" smtClean="0"/>
              <a:t>childSelector</a:t>
            </a:r>
            <a:r>
              <a:rPr lang="en-US" dirty="0" smtClean="0"/>
              <a:t>"](</a:t>
            </a:r>
            <a:r>
              <a:rPr lang="en-US" dirty="0" err="1" smtClean="0"/>
              <a:t>evt,child</a:t>
            </a:r>
            <a:r>
              <a:rPr lang="en-US" dirty="0" smtClean="0"/>
              <a:t>) </a:t>
            </a:r>
            <a:r>
              <a:rPr lang="en-US" dirty="0"/>
              <a:t>{… code </a:t>
            </a:r>
            <a:r>
              <a:rPr lang="en-US" dirty="0" smtClean="0"/>
              <a:t>…}</a:t>
            </a:r>
          </a:p>
          <a:p>
            <a:r>
              <a:rPr lang="en-US" dirty="0" err="1" smtClean="0"/>
              <a:t>on</a:t>
            </a:r>
            <a:r>
              <a:rPr lang="en-US" i="1" dirty="0" err="1" smtClean="0"/>
              <a:t>event</a:t>
            </a:r>
            <a:r>
              <a:rPr lang="en-US" dirty="0" smtClean="0"/>
              <a:t>() { … code … }</a:t>
            </a:r>
            <a:endParaRPr lang="en-US" dirty="0"/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952160" y="1368523"/>
            <a:ext cx="8967092" cy="397031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class</a:t>
            </a:r>
            <a:r>
              <a:rPr lang="en-US" sz="1400" dirty="0" smtClean="0">
                <a:latin typeface="Consolas" panose="020B0609020204030204" pitchFamily="49" charset="0"/>
              </a:rPr>
              <a:t> </a:t>
            </a:r>
            <a:r>
              <a:rPr lang="en-US" sz="1400" u="sng" dirty="0" err="1" smtClean="0">
                <a:latin typeface="Consolas" panose="020B0609020204030204" pitchFamily="49" charset="0"/>
              </a:rPr>
              <a:t>MoreLess</a:t>
            </a:r>
            <a:r>
              <a:rPr lang="en-US" sz="1400" dirty="0" smtClean="0">
                <a:latin typeface="Consolas" panose="020B0609020204030204" pitchFamily="49" charset="0"/>
              </a:rPr>
              <a:t> </a:t>
            </a:r>
            <a:r>
              <a:rPr lang="en-US" sz="1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extends</a:t>
            </a:r>
            <a:r>
              <a:rPr lang="en-US" sz="1400" dirty="0" smtClean="0">
                <a:latin typeface="Consolas" panose="020B0609020204030204" pitchFamily="49" charset="0"/>
              </a:rPr>
              <a:t> Element </a:t>
            </a:r>
          </a:p>
          <a:p>
            <a:r>
              <a:rPr lang="en-US" sz="1400" dirty="0" smtClean="0">
                <a:latin typeface="Consolas" panose="020B0609020204030204" pitchFamily="49" charset="0"/>
              </a:rPr>
              <a:t>{</a:t>
            </a:r>
          </a:p>
          <a:p>
            <a:r>
              <a:rPr lang="en-US" sz="1400" dirty="0" smtClean="0">
                <a:latin typeface="Consolas" panose="020B0609020204030204" pitchFamily="49" charset="0"/>
              </a:rPr>
              <a:t>  level = 10; </a:t>
            </a:r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initial state </a:t>
            </a:r>
          </a:p>
          <a:p>
            <a:endParaRPr lang="en-US" sz="1400" dirty="0" smtClean="0">
              <a:latin typeface="Consolas" panose="020B0609020204030204" pitchFamily="49" charset="0"/>
            </a:endParaRPr>
          </a:p>
          <a:p>
            <a:r>
              <a:rPr lang="en-US" sz="1400" dirty="0" smtClean="0">
                <a:latin typeface="Consolas" panose="020B0609020204030204" pitchFamily="49" charset="0"/>
              </a:rPr>
              <a:t>  </a:t>
            </a:r>
            <a:r>
              <a:rPr lang="en-US" sz="1400" dirty="0" smtClean="0">
                <a:solidFill>
                  <a:srgbClr val="FF0000"/>
                </a:solidFill>
                <a:latin typeface="Consolas" panose="020B0609020204030204" pitchFamily="49" charset="0"/>
              </a:rPr>
              <a:t>render</a:t>
            </a:r>
            <a:r>
              <a:rPr lang="en-US" sz="1400" dirty="0" smtClean="0">
                <a:latin typeface="Consolas" panose="020B0609020204030204" pitchFamily="49" charset="0"/>
              </a:rPr>
              <a:t>() {</a:t>
            </a:r>
          </a:p>
          <a:p>
            <a:r>
              <a:rPr lang="en-US" sz="1400" dirty="0" smtClean="0">
                <a:latin typeface="Consolas" panose="020B0609020204030204" pitchFamily="49" charset="0"/>
              </a:rPr>
              <a:t>    </a:t>
            </a:r>
            <a:r>
              <a:rPr lang="en-US" sz="1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return </a:t>
            </a:r>
            <a: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&lt;div&gt;</a:t>
            </a:r>
          </a:p>
          <a:p>
            <a: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   &lt;span&gt;</a:t>
            </a:r>
            <a:r>
              <a:rPr lang="en-US" sz="1400" dirty="0" smtClean="0">
                <a:latin typeface="Consolas" panose="020B0609020204030204" pitchFamily="49" charset="0"/>
              </a:rPr>
              <a:t>{</a:t>
            </a:r>
            <a:r>
              <a:rPr lang="en-US" sz="1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sz="1400" dirty="0" err="1" smtClean="0">
                <a:latin typeface="Consolas" panose="020B0609020204030204" pitchFamily="49" charset="0"/>
              </a:rPr>
              <a:t>.level</a:t>
            </a:r>
            <a:r>
              <a:rPr lang="en-US" sz="1400" dirty="0" smtClean="0">
                <a:latin typeface="Consolas" panose="020B0609020204030204" pitchFamily="49" charset="0"/>
              </a:rPr>
              <a:t>}</a:t>
            </a:r>
            <a: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&lt;/span&gt;</a:t>
            </a:r>
          </a:p>
          <a:p>
            <a:r>
              <a:rPr lang="en-US" sz="1400" dirty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  &lt;</a:t>
            </a:r>
            <a:r>
              <a:rPr lang="en-US" sz="1400" dirty="0" err="1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button.more</a:t>
            </a:r>
            <a: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&gt;+&lt;/button&gt;</a:t>
            </a:r>
            <a:b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</a:br>
            <a: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   </a:t>
            </a:r>
            <a:r>
              <a:rPr lang="en-US" sz="1400" dirty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&lt;</a:t>
            </a:r>
            <a:r>
              <a:rPr lang="en-US" sz="1400" dirty="0" err="1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button.less</a:t>
            </a:r>
            <a: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&gt;-&lt;/</a:t>
            </a:r>
            <a:r>
              <a:rPr lang="en-US" sz="1400" dirty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button&gt;</a:t>
            </a:r>
            <a:endParaRPr lang="en-US" sz="1400" dirty="0" smtClean="0">
              <a:solidFill>
                <a:schemeClr val="accent2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Consolas" panose="020B0609020204030204" pitchFamily="49" charset="0"/>
              </a:rPr>
              <a:t>    &lt;/div&gt;</a:t>
            </a:r>
            <a:r>
              <a:rPr lang="en-US" sz="1400" dirty="0" smtClean="0">
                <a:latin typeface="Consolas" panose="020B0609020204030204" pitchFamily="49" charset="0"/>
              </a:rPr>
              <a:t>;</a:t>
            </a:r>
          </a:p>
          <a:p>
            <a:r>
              <a:rPr lang="en-US" sz="1400" dirty="0" smtClean="0">
                <a:latin typeface="Consolas" panose="020B0609020204030204" pitchFamily="49" charset="0"/>
              </a:rPr>
              <a:t>  } </a:t>
            </a:r>
          </a:p>
          <a:p>
            <a:r>
              <a:rPr lang="en-US" sz="1400" dirty="0">
                <a:latin typeface="Consolas" panose="020B0609020204030204" pitchFamily="49" charset="0"/>
              </a:rPr>
              <a:t> </a:t>
            </a:r>
            <a:r>
              <a:rPr lang="en-US" sz="1400" dirty="0" smtClean="0">
                <a:latin typeface="Consolas" panose="020B0609020204030204" pitchFamily="49" charset="0"/>
              </a:rPr>
              <a:t> [</a:t>
            </a:r>
            <a:r>
              <a:rPr lang="en-US" sz="1400" dirty="0" smtClean="0">
                <a:solidFill>
                  <a:schemeClr val="accent4">
                    <a:lumMod val="75000"/>
                  </a:schemeClr>
                </a:solidFill>
                <a:latin typeface="Consolas" panose="020B0609020204030204" pitchFamily="49" charset="0"/>
              </a:rPr>
              <a:t>"on click at </a:t>
            </a:r>
            <a:r>
              <a:rPr lang="en-US" sz="1400" dirty="0" err="1" smtClean="0">
                <a:solidFill>
                  <a:schemeClr val="accent4">
                    <a:lumMod val="75000"/>
                  </a:schemeClr>
                </a:solidFill>
                <a:latin typeface="Consolas" panose="020B0609020204030204" pitchFamily="49" charset="0"/>
              </a:rPr>
              <a:t>button.more</a:t>
            </a:r>
            <a:r>
              <a:rPr lang="en-US" sz="1400" dirty="0" smtClean="0">
                <a:solidFill>
                  <a:schemeClr val="accent4">
                    <a:lumMod val="75000"/>
                  </a:schemeClr>
                </a:solidFill>
                <a:latin typeface="Consolas" panose="020B0609020204030204" pitchFamily="49" charset="0"/>
              </a:rPr>
              <a:t>"</a:t>
            </a:r>
            <a:r>
              <a:rPr lang="en-US" sz="1400" dirty="0" smtClean="0">
                <a:latin typeface="Consolas" panose="020B0609020204030204" pitchFamily="49" charset="0"/>
              </a:rPr>
              <a:t>]() { </a:t>
            </a:r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// ES2020 method notation</a:t>
            </a:r>
          </a:p>
          <a:p>
            <a:r>
              <a:rPr lang="en-US" sz="1400" dirty="0" smtClean="0">
                <a:latin typeface="Consolas" panose="020B0609020204030204" pitchFamily="49" charset="0"/>
              </a:rPr>
              <a:t>     </a:t>
            </a:r>
            <a:r>
              <a:rPr lang="en-US" sz="1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sz="1400" dirty="0" err="1" smtClean="0">
                <a:latin typeface="Consolas" panose="020B0609020204030204" pitchFamily="49" charset="0"/>
              </a:rPr>
              <a:t>.componentUpdate</a:t>
            </a:r>
            <a:r>
              <a:rPr lang="en-US" sz="1400" dirty="0" smtClean="0">
                <a:latin typeface="Consolas" panose="020B0609020204030204" pitchFamily="49" charset="0"/>
              </a:rPr>
              <a:t> { level: </a:t>
            </a:r>
            <a:r>
              <a:rPr lang="en-US" sz="1400" dirty="0" err="1" smtClean="0">
                <a:latin typeface="Consolas" panose="020B0609020204030204" pitchFamily="49" charset="0"/>
              </a:rPr>
              <a:t>this.level</a:t>
            </a:r>
            <a:r>
              <a:rPr lang="en-US" sz="1400" dirty="0" smtClean="0">
                <a:latin typeface="Consolas" panose="020B0609020204030204" pitchFamily="49" charset="0"/>
              </a:rPr>
              <a:t> + 1 } </a:t>
            </a:r>
          </a:p>
          <a:p>
            <a:r>
              <a:rPr lang="en-US" sz="1400" dirty="0">
                <a:latin typeface="Consolas" panose="020B0609020204030204" pitchFamily="49" charset="0"/>
              </a:rPr>
              <a:t> </a:t>
            </a:r>
            <a:r>
              <a:rPr lang="en-US" sz="1400" dirty="0" smtClean="0">
                <a:latin typeface="Consolas" panose="020B0609020204030204" pitchFamily="49" charset="0"/>
              </a:rPr>
              <a:t> }</a:t>
            </a:r>
          </a:p>
          <a:p>
            <a:r>
              <a:rPr lang="en-US" sz="1400" dirty="0" smtClean="0">
                <a:latin typeface="Consolas" panose="020B0609020204030204" pitchFamily="49" charset="0"/>
              </a:rPr>
              <a:t>  [</a:t>
            </a:r>
            <a:r>
              <a:rPr lang="en-US" sz="1400" dirty="0" smtClean="0">
                <a:solidFill>
                  <a:schemeClr val="accent4">
                    <a:lumMod val="75000"/>
                  </a:schemeClr>
                </a:solidFill>
                <a:latin typeface="Consolas" panose="020B0609020204030204" pitchFamily="49" charset="0"/>
              </a:rPr>
              <a:t>"</a:t>
            </a:r>
            <a:r>
              <a:rPr lang="en-US" sz="1400" dirty="0">
                <a:solidFill>
                  <a:schemeClr val="accent4">
                    <a:lumMod val="75000"/>
                  </a:schemeClr>
                </a:solidFill>
                <a:latin typeface="Consolas" panose="020B0609020204030204" pitchFamily="49" charset="0"/>
              </a:rPr>
              <a:t>on click at </a:t>
            </a:r>
            <a:r>
              <a:rPr lang="en-US" sz="1400" dirty="0" err="1" smtClean="0">
                <a:solidFill>
                  <a:schemeClr val="accent4">
                    <a:lumMod val="75000"/>
                  </a:schemeClr>
                </a:solidFill>
                <a:latin typeface="Consolas" panose="020B0609020204030204" pitchFamily="49" charset="0"/>
              </a:rPr>
              <a:t>button.less</a:t>
            </a:r>
            <a:r>
              <a:rPr lang="en-US" sz="1400" dirty="0" smtClean="0">
                <a:solidFill>
                  <a:schemeClr val="accent4">
                    <a:lumMod val="75000"/>
                  </a:schemeClr>
                </a:solidFill>
                <a:latin typeface="Consolas" panose="020B0609020204030204" pitchFamily="49" charset="0"/>
              </a:rPr>
              <a:t>"</a:t>
            </a:r>
            <a:r>
              <a:rPr lang="en-US" sz="1400" dirty="0" smtClean="0">
                <a:latin typeface="Consolas" panose="020B0609020204030204" pitchFamily="49" charset="0"/>
              </a:rPr>
              <a:t>]() { </a:t>
            </a:r>
            <a:endParaRPr lang="en-US" sz="1400" dirty="0" smtClean="0">
              <a:solidFill>
                <a:schemeClr val="accent6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r>
              <a:rPr lang="en-US" sz="1400" dirty="0" smtClean="0">
                <a:latin typeface="Consolas" panose="020B0609020204030204" pitchFamily="49" charset="0"/>
              </a:rPr>
              <a:t>     </a:t>
            </a:r>
            <a:r>
              <a:rPr lang="en-US" sz="1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this</a:t>
            </a:r>
            <a:r>
              <a:rPr lang="en-US" sz="1400" dirty="0" err="1" smtClean="0">
                <a:latin typeface="Consolas" panose="020B0609020204030204" pitchFamily="49" charset="0"/>
              </a:rPr>
              <a:t>.componentUpdate</a:t>
            </a:r>
            <a:r>
              <a:rPr lang="en-US" sz="1400" dirty="0" smtClean="0">
                <a:latin typeface="Consolas" panose="020B0609020204030204" pitchFamily="49" charset="0"/>
              </a:rPr>
              <a:t> { level: </a:t>
            </a:r>
            <a:r>
              <a:rPr lang="en-US" sz="1400" dirty="0" err="1" smtClean="0">
                <a:latin typeface="Consolas" panose="020B0609020204030204" pitchFamily="49" charset="0"/>
              </a:rPr>
              <a:t>this.level</a:t>
            </a:r>
            <a:r>
              <a:rPr lang="en-US" sz="1400" dirty="0" smtClean="0">
                <a:latin typeface="Consolas" panose="020B0609020204030204" pitchFamily="49" charset="0"/>
              </a:rPr>
              <a:t> - 1 } </a:t>
            </a:r>
          </a:p>
          <a:p>
            <a:r>
              <a:rPr lang="en-US" sz="1400" dirty="0" smtClean="0">
                <a:latin typeface="Consolas" panose="020B0609020204030204" pitchFamily="49" charset="0"/>
              </a:rPr>
              <a:t>  </a:t>
            </a:r>
            <a:r>
              <a:rPr lang="en-US" sz="1400" dirty="0">
                <a:latin typeface="Consolas" panose="020B0609020204030204" pitchFamily="49" charset="0"/>
              </a:rPr>
              <a:t>}</a:t>
            </a:r>
            <a:endParaRPr lang="en-US" sz="1400" dirty="0" smtClean="0">
              <a:latin typeface="Consolas" panose="020B0609020204030204" pitchFamily="49" charset="0"/>
            </a:endParaRPr>
          </a:p>
          <a:p>
            <a:r>
              <a:rPr lang="en-US" sz="1400" dirty="0" smtClean="0">
                <a:latin typeface="Consolas" panose="020B0609020204030204" pitchFamily="49" charset="0"/>
              </a:rPr>
              <a:t>} </a:t>
            </a:r>
            <a:endParaRPr lang="en-US" sz="14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60565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“Big O”. It can be big. Sometimes.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8083163" cy="4351338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Normally all HTML/CSS layout algorithms are O(N) complex. As many DOM elements – as more CPU time will be taken.</a:t>
            </a:r>
          </a:p>
          <a:p>
            <a:r>
              <a:rPr lang="en-US" dirty="0" smtClean="0"/>
              <a:t>But some layout algorithms and scenarios are O(N*log(N)) or even O(N</a:t>
            </a:r>
            <a:r>
              <a:rPr lang="en-US" baseline="30000" dirty="0" smtClean="0"/>
              <a:t>2</a:t>
            </a:r>
            <a:r>
              <a:rPr lang="en-US" dirty="0" smtClean="0"/>
              <a:t>).</a:t>
            </a:r>
          </a:p>
          <a:p>
            <a:r>
              <a:rPr lang="en-US" dirty="0" smtClean="0"/>
              <a:t>Usually, in static layouts,  that is not a problem.</a:t>
            </a:r>
          </a:p>
          <a:p>
            <a:r>
              <a:rPr lang="en-US" dirty="0" smtClean="0"/>
              <a:t>But UI is about dynamic updates. Sometimes frequent updates.</a:t>
            </a:r>
          </a:p>
          <a:p>
            <a:r>
              <a:rPr lang="en-US" dirty="0" smtClean="0"/>
              <a:t>Goal: minimize number of DOM elements – present only visible ones.</a:t>
            </a:r>
          </a:p>
        </p:txBody>
      </p:sp>
    </p:spTree>
    <p:extLst>
      <p:ext uri="{BB962C8B-B14F-4D97-AF65-F5344CB8AC3E}">
        <p14:creationId xmlns:p14="http://schemas.microsoft.com/office/powerpoint/2010/main" val="899851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DOM (tree) mutation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84177"/>
            <a:ext cx="10515600" cy="4692786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Operations, methods:</a:t>
            </a:r>
          </a:p>
          <a:p>
            <a:pPr lvl="1"/>
            <a:r>
              <a:rPr lang="en-US" dirty="0" err="1" smtClean="0"/>
              <a:t>Element.append</a:t>
            </a:r>
            <a:r>
              <a:rPr lang="en-US" dirty="0" smtClean="0"/>
              <a:t>(node | array(node) | "html“ | </a:t>
            </a:r>
            <a:r>
              <a:rPr lang="en-US" dirty="0" err="1" smtClean="0"/>
              <a:t>vnode</a:t>
            </a:r>
            <a:r>
              <a:rPr lang="en-US" dirty="0" smtClean="0"/>
              <a:t> )</a:t>
            </a:r>
          </a:p>
          <a:p>
            <a:pPr lvl="1"/>
            <a:r>
              <a:rPr lang="en-US" dirty="0" err="1" smtClean="0"/>
              <a:t>Element.prepend</a:t>
            </a:r>
            <a:r>
              <a:rPr lang="en-US" dirty="0" smtClean="0"/>
              <a:t>( --"-- )</a:t>
            </a:r>
          </a:p>
          <a:p>
            <a:pPr lvl="1"/>
            <a:r>
              <a:rPr lang="en-US" dirty="0" err="1" smtClean="0"/>
              <a:t>Element.insert</a:t>
            </a:r>
            <a:r>
              <a:rPr lang="en-US" dirty="0" smtClean="0"/>
              <a:t>( --"-- )</a:t>
            </a:r>
          </a:p>
          <a:p>
            <a:pPr lvl="1"/>
            <a:r>
              <a:rPr lang="en-US" dirty="0" err="1" smtClean="0"/>
              <a:t>Element.content</a:t>
            </a:r>
            <a:r>
              <a:rPr lang="en-US" dirty="0" smtClean="0"/>
              <a:t>( --"-- )</a:t>
            </a:r>
          </a:p>
          <a:p>
            <a:pPr lvl="1"/>
            <a:r>
              <a:rPr lang="en-US" dirty="0" err="1" smtClean="0"/>
              <a:t>Node.remove</a:t>
            </a:r>
            <a:r>
              <a:rPr lang="en-US" dirty="0" smtClean="0"/>
              <a:t>() | </a:t>
            </a:r>
            <a:r>
              <a:rPr lang="en-US" dirty="0" err="1" smtClean="0"/>
              <a:t>Node.detach</a:t>
            </a:r>
            <a:r>
              <a:rPr lang="en-US" dirty="0" smtClean="0"/>
              <a:t>()</a:t>
            </a:r>
          </a:p>
          <a:p>
            <a:pPr lvl="1"/>
            <a:r>
              <a:rPr lang="en-US" dirty="0" err="1" smtClean="0"/>
              <a:t>Element.attributes</a:t>
            </a:r>
            <a:r>
              <a:rPr lang="en-US" dirty="0"/>
              <a:t> </a:t>
            </a:r>
            <a:r>
              <a:rPr lang="en-US" dirty="0" smtClean="0"/>
              <a:t>and </a:t>
            </a:r>
            <a:r>
              <a:rPr lang="en-US" dirty="0" err="1" smtClean="0"/>
              <a:t>Element.state</a:t>
            </a:r>
            <a:r>
              <a:rPr lang="en-US" dirty="0" smtClean="0"/>
              <a:t> updates.</a:t>
            </a:r>
          </a:p>
          <a:p>
            <a:r>
              <a:rPr lang="en-US" dirty="0" smtClean="0"/>
              <a:t>Each operation</a:t>
            </a:r>
          </a:p>
          <a:p>
            <a:pPr lvl="1"/>
            <a:r>
              <a:rPr lang="en-US" dirty="0" smtClean="0"/>
              <a:t>Must ensure that DOM is in consistent state after it.</a:t>
            </a:r>
          </a:p>
          <a:p>
            <a:pPr lvl="1"/>
            <a:r>
              <a:rPr lang="en-US" dirty="0" smtClean="0"/>
              <a:t>Mutation notification events are posted.</a:t>
            </a:r>
          </a:p>
          <a:p>
            <a:pPr lvl="1"/>
            <a:r>
              <a:rPr lang="en-US" dirty="0" smtClean="0"/>
              <a:t>Styles are updated appropriately.</a:t>
            </a:r>
          </a:p>
          <a:p>
            <a:pPr lvl="1"/>
            <a:r>
              <a:rPr lang="en-US" dirty="0" smtClean="0"/>
              <a:t>Screen areas are invalidated – requested for future painting.</a:t>
            </a:r>
          </a:p>
          <a:p>
            <a:pPr lvl="1"/>
            <a:r>
              <a:rPr lang="en-US" dirty="0" smtClean="0"/>
              <a:t>Add prototype/behaviors assignment on top of that.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96264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017962"/>
          </a:xfrm>
        </p:spPr>
        <p:txBody>
          <a:bodyPr/>
          <a:lstStyle/>
          <a:p>
            <a:r>
              <a:rPr lang="en-US" dirty="0" smtClean="0"/>
              <a:t>DOM update algorithm. </a:t>
            </a:r>
            <a:r>
              <a:rPr lang="en-US" dirty="0" err="1" smtClean="0"/>
              <a:t>Element.append</a:t>
            </a:r>
            <a:r>
              <a:rPr lang="en-US" dirty="0" smtClean="0"/>
              <a:t>().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388" y="1332165"/>
            <a:ext cx="10515600" cy="632189"/>
          </a:xfrm>
        </p:spPr>
        <p:txBody>
          <a:bodyPr/>
          <a:lstStyle/>
          <a:p>
            <a:r>
              <a:rPr lang="en-US" dirty="0" err="1" smtClean="0"/>
              <a:t>Element.append</a:t>
            </a:r>
            <a:r>
              <a:rPr lang="en-US" dirty="0" smtClean="0"/>
              <a:t>(Node node) =</a:t>
            </a:r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22658" y="1901682"/>
            <a:ext cx="5434716" cy="47705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 smtClean="0">
                <a:latin typeface="Consolas" panose="020B0609020204030204" pitchFamily="49" charset="0"/>
              </a:rPr>
              <a:t>Element.append</a:t>
            </a:r>
            <a:r>
              <a:rPr lang="en-US" sz="1600" dirty="0" smtClean="0">
                <a:latin typeface="Consolas" panose="020B0609020204030204" pitchFamily="49" charset="0"/>
              </a:rPr>
              <a:t>(Node node) 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{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if (</a:t>
            </a:r>
            <a:r>
              <a:rPr lang="en-US" sz="1600" dirty="0" err="1" smtClean="0">
                <a:latin typeface="Consolas" panose="020B0609020204030204" pitchFamily="49" charset="0"/>
              </a:rPr>
              <a:t>n.isConnected</a:t>
            </a:r>
            <a:r>
              <a:rPr lang="en-US" sz="1600" dirty="0" smtClean="0">
                <a:latin typeface="Consolas" panose="020B0609020204030204" pitchFamily="49" charset="0"/>
              </a:rPr>
              <a:t>()) </a:t>
            </a:r>
            <a:r>
              <a:rPr lang="en-US" sz="1600" dirty="0" err="1" smtClean="0">
                <a:latin typeface="Consolas" panose="020B0609020204030204" pitchFamily="49" charset="0"/>
              </a:rPr>
              <a:t>n.disconnect</a:t>
            </a:r>
            <a:r>
              <a:rPr lang="en-US" sz="1600" dirty="0" smtClean="0">
                <a:latin typeface="Consolas" panose="020B0609020204030204" pitchFamily="49" charset="0"/>
              </a:rPr>
              <a:t>();</a:t>
            </a:r>
          </a:p>
          <a:p>
            <a:endParaRPr lang="en-US" sz="1600" dirty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this.refresh</a:t>
            </a:r>
            <a:r>
              <a:rPr lang="en-US" sz="1600" dirty="0" smtClean="0">
                <a:latin typeface="Consolas" panose="020B0609020204030204" pitchFamily="49" charset="0"/>
              </a:rPr>
              <a:t>();</a:t>
            </a:r>
          </a:p>
          <a:p>
            <a:endParaRPr lang="en-US" sz="1600" dirty="0" smtClean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n.parent</a:t>
            </a:r>
            <a:r>
              <a:rPr lang="en-US" sz="1600" dirty="0" smtClean="0">
                <a:latin typeface="Consolas" panose="020B0609020204030204" pitchFamily="49" charset="0"/>
              </a:rPr>
              <a:t> = this;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this.nodes.push</a:t>
            </a:r>
            <a:r>
              <a:rPr lang="en-US" sz="1600" dirty="0" smtClean="0">
                <a:latin typeface="Consolas" panose="020B0609020204030204" pitchFamily="49" charset="0"/>
              </a:rPr>
              <a:t>(n);</a:t>
            </a:r>
          </a:p>
          <a:p>
            <a:endParaRPr lang="en-US" sz="1600" dirty="0" smtClean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this.invalidateLayoutTree</a:t>
            </a:r>
            <a:r>
              <a:rPr lang="en-US" sz="1600" dirty="0" smtClean="0">
                <a:latin typeface="Consolas" panose="020B0609020204030204" pitchFamily="49" charset="0"/>
              </a:rPr>
              <a:t>();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this.invalidateStylesTree</a:t>
            </a:r>
            <a:r>
              <a:rPr lang="en-US" sz="1600" dirty="0" smtClean="0">
                <a:latin typeface="Consolas" panose="020B0609020204030204" pitchFamily="49" charset="0"/>
              </a:rPr>
              <a:t>();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this.updateStatesTree</a:t>
            </a:r>
            <a:r>
              <a:rPr lang="en-US" sz="1600" dirty="0" smtClean="0">
                <a:latin typeface="Consolas" panose="020B0609020204030204" pitchFamily="49" charset="0"/>
              </a:rPr>
              <a:t>();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this.enqueueNotification</a:t>
            </a:r>
            <a:r>
              <a:rPr lang="en-US" sz="1600" dirty="0" smtClean="0">
                <a:latin typeface="Consolas" panose="020B0609020204030204" pitchFamily="49" charset="0"/>
              </a:rPr>
              <a:t>(CONTENT_ADDED, n);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/>
            </a:r>
            <a:br>
              <a:rPr lang="en-US" sz="1600" dirty="0" smtClean="0">
                <a:latin typeface="Consolas" panose="020B0609020204030204" pitchFamily="49" charset="0"/>
              </a:rPr>
            </a:br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this.calculateStyles</a:t>
            </a:r>
            <a:r>
              <a:rPr lang="en-US" sz="1600" dirty="0" smtClean="0">
                <a:latin typeface="Consolas" panose="020B0609020204030204" pitchFamily="49" charset="0"/>
              </a:rPr>
              <a:t>(); // and behaviors 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this.calculateLayout</a:t>
            </a:r>
            <a:r>
              <a:rPr lang="en-US" sz="1600" dirty="0" smtClean="0">
                <a:latin typeface="Consolas" panose="020B0609020204030204" pitchFamily="49" charset="0"/>
              </a:rPr>
              <a:t>();</a:t>
            </a:r>
          </a:p>
          <a:p>
            <a:endParaRPr lang="en-US" sz="1600" dirty="0" smtClean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this.refresh</a:t>
            </a:r>
            <a:r>
              <a:rPr lang="en-US" sz="1600" dirty="0" smtClean="0">
                <a:latin typeface="Consolas" panose="020B0609020204030204" pitchFamily="49" charset="0"/>
              </a:rPr>
              <a:t>();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}</a:t>
            </a:r>
            <a:endParaRPr lang="en-US" sz="1600" dirty="0">
              <a:latin typeface="Consolas" panose="020B0609020204030204" pitchFamily="49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952983" y="2336637"/>
            <a:ext cx="6239017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 smtClean="0">
                <a:latin typeface="Consolas" panose="020B0609020204030204" pitchFamily="49" charset="0"/>
              </a:rPr>
              <a:t>Node.disconnect</a:t>
            </a:r>
            <a:r>
              <a:rPr lang="en-US" sz="1600" dirty="0" smtClean="0">
                <a:latin typeface="Consolas" panose="020B0609020204030204" pitchFamily="49" charset="0"/>
              </a:rPr>
              <a:t>() =  </a:t>
            </a:r>
          </a:p>
          <a:p>
            <a:r>
              <a:rPr lang="en-US" sz="1600" dirty="0" smtClean="0">
                <a:latin typeface="Consolas" panose="020B0609020204030204" pitchFamily="49" charset="0"/>
              </a:rPr>
              <a:t>{</a:t>
            </a:r>
            <a:endParaRPr lang="en-US" sz="1600" dirty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this.parent.refresh</a:t>
            </a:r>
            <a:r>
              <a:rPr lang="en-US" sz="1600" dirty="0">
                <a:latin typeface="Consolas" panose="020B0609020204030204" pitchFamily="49" charset="0"/>
              </a:rPr>
              <a:t>();</a:t>
            </a:r>
          </a:p>
          <a:p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this.parent.invalidateLayoutTree</a:t>
            </a:r>
            <a:r>
              <a:rPr lang="en-US" sz="1600" dirty="0">
                <a:latin typeface="Consolas" panose="020B0609020204030204" pitchFamily="49" charset="0"/>
              </a:rPr>
              <a:t>();</a:t>
            </a:r>
          </a:p>
          <a:p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this.parent.invalidateStylesTree</a:t>
            </a:r>
            <a:r>
              <a:rPr lang="en-US" sz="1600" dirty="0">
                <a:latin typeface="Consolas" panose="020B0609020204030204" pitchFamily="49" charset="0"/>
              </a:rPr>
              <a:t>();</a:t>
            </a:r>
          </a:p>
          <a:p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this.parent.enqueueNotification</a:t>
            </a:r>
            <a:r>
              <a:rPr lang="en-US" sz="1600" dirty="0" smtClean="0">
                <a:latin typeface="Consolas" panose="020B0609020204030204" pitchFamily="49" charset="0"/>
              </a:rPr>
              <a:t>(CONTENT_REMOVED, n</a:t>
            </a:r>
            <a:r>
              <a:rPr lang="en-US" sz="1600" dirty="0">
                <a:latin typeface="Consolas" panose="020B0609020204030204" pitchFamily="49" charset="0"/>
              </a:rPr>
              <a:t>);</a:t>
            </a:r>
          </a:p>
          <a:p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this.parent.removeChild</a:t>
            </a:r>
            <a:r>
              <a:rPr lang="en-US" sz="1600" dirty="0" smtClean="0">
                <a:latin typeface="Consolas" panose="020B0609020204030204" pitchFamily="49" charset="0"/>
              </a:rPr>
              <a:t>(node);</a:t>
            </a:r>
          </a:p>
          <a:p>
            <a:endParaRPr lang="en-US" sz="1600" dirty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</a:rPr>
              <a:t>this.parent</a:t>
            </a:r>
            <a:r>
              <a:rPr lang="en-US" sz="1600" dirty="0" smtClean="0">
                <a:latin typeface="Consolas" panose="020B0609020204030204" pitchFamily="49" charset="0"/>
              </a:rPr>
              <a:t> = null;</a:t>
            </a:r>
            <a:endParaRPr lang="en-US" sz="1600" dirty="0">
              <a:latin typeface="Consolas" panose="020B0609020204030204" pitchFamily="49" charset="0"/>
            </a:endParaRPr>
          </a:p>
          <a:p>
            <a:r>
              <a:rPr lang="en-US" sz="1600" dirty="0" smtClean="0">
                <a:latin typeface="Consolas" panose="020B0609020204030204" pitchFamily="49" charset="0"/>
              </a:rPr>
              <a:t>}</a:t>
            </a:r>
            <a:endParaRPr lang="en-US" sz="1600" dirty="0">
              <a:latin typeface="Consolas" panose="020B0609020204030204" pitchFamily="49" charset="0"/>
            </a:endParaRPr>
          </a:p>
        </p:txBody>
      </p:sp>
      <p:cxnSp>
        <p:nvCxnSpPr>
          <p:cNvPr id="7" name="Straight Arrow Connector 6"/>
          <p:cNvCxnSpPr/>
          <p:nvPr/>
        </p:nvCxnSpPr>
        <p:spPr>
          <a:xfrm flipV="1">
            <a:off x="4847698" y="2533871"/>
            <a:ext cx="1094490" cy="39315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395298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DOM mutation complexity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940783"/>
            <a:ext cx="10515600" cy="3236179"/>
          </a:xfrm>
        </p:spPr>
        <p:txBody>
          <a:bodyPr/>
          <a:lstStyle/>
          <a:p>
            <a:r>
              <a:rPr lang="en-US" b="1" dirty="0" smtClean="0"/>
              <a:t>O(N</a:t>
            </a:r>
            <a:r>
              <a:rPr lang="en-US" b="1" baseline="30000" dirty="0" smtClean="0"/>
              <a:t>2</a:t>
            </a:r>
            <a:r>
              <a:rPr lang="en-US" b="1" dirty="0" smtClean="0"/>
              <a:t>)</a:t>
            </a:r>
            <a:r>
              <a:rPr lang="en-US" dirty="0" smtClean="0"/>
              <a:t> as it needs to update subtree. </a:t>
            </a:r>
            <a:br>
              <a:rPr lang="en-US" dirty="0" smtClean="0"/>
            </a:br>
            <a:r>
              <a:rPr lang="en-US" dirty="0" smtClean="0"/>
              <a:t>Container must be consistent on each iteration!</a:t>
            </a:r>
          </a:p>
          <a:p>
            <a:r>
              <a:rPr lang="en-US" dirty="0" smtClean="0"/>
              <a:t>Could be </a:t>
            </a:r>
            <a:r>
              <a:rPr lang="en-US" b="1" dirty="0" smtClean="0"/>
              <a:t>O(N</a:t>
            </a:r>
            <a:r>
              <a:rPr lang="en-US" b="1" baseline="30000" dirty="0" smtClean="0"/>
              <a:t>3</a:t>
            </a:r>
            <a:r>
              <a:rPr lang="en-US" b="1" dirty="0" smtClean="0"/>
              <a:t>)</a:t>
            </a:r>
            <a:r>
              <a:rPr lang="en-US" dirty="0" smtClean="0"/>
              <a:t> or even worse if </a:t>
            </a:r>
            <a:r>
              <a:rPr lang="en-US" dirty="0" err="1" smtClean="0"/>
              <a:t>view.update</a:t>
            </a:r>
            <a:r>
              <a:rPr lang="en-US" dirty="0" smtClean="0"/>
              <a:t>() is used.</a:t>
            </a:r>
          </a:p>
          <a:p>
            <a:r>
              <a:rPr lang="en-US" dirty="0" smtClean="0"/>
              <a:t>Same complexity for other direct mutating operations.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911508" y="1623238"/>
            <a:ext cx="8647744" cy="95410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for</a:t>
            </a:r>
            <a:r>
              <a:rPr lang="en-US" sz="2800" dirty="0" smtClean="0">
                <a:latin typeface="Consolas" panose="020B0609020204030204" pitchFamily="49" charset="0"/>
              </a:rPr>
              <a:t> (</a:t>
            </a:r>
            <a:r>
              <a:rPr lang="en-US" sz="28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800" dirty="0" smtClean="0">
                <a:latin typeface="Consolas" panose="020B0609020204030204" pitchFamily="49" charset="0"/>
              </a:rPr>
              <a:t> n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in</a:t>
            </a:r>
            <a:r>
              <a:rPr lang="en-US" sz="2800" dirty="0" smtClean="0">
                <a:latin typeface="Consolas" panose="020B0609020204030204" pitchFamily="49" charset="0"/>
              </a:rPr>
              <a:t> N) </a:t>
            </a:r>
            <a:br>
              <a:rPr lang="en-US" sz="2800" dirty="0" smtClean="0">
                <a:latin typeface="Consolas" panose="020B0609020204030204" pitchFamily="49" charset="0"/>
              </a:rPr>
            </a:br>
            <a:r>
              <a:rPr lang="en-US" sz="2800" dirty="0" smtClean="0">
                <a:latin typeface="Consolas" panose="020B0609020204030204" pitchFamily="49" charset="0"/>
              </a:rPr>
              <a:t>    </a:t>
            </a:r>
            <a:r>
              <a:rPr lang="en-US" sz="2800" dirty="0" err="1" smtClean="0">
                <a:latin typeface="Consolas" panose="020B0609020204030204" pitchFamily="49" charset="0"/>
              </a:rPr>
              <a:t>container.append</a:t>
            </a:r>
            <a:r>
              <a:rPr lang="en-US" sz="2800" dirty="0" smtClean="0">
                <a:latin typeface="Consolas" panose="020B0609020204030204" pitchFamily="49" charset="0"/>
              </a:rPr>
              <a:t>(</a:t>
            </a:r>
            <a:r>
              <a:rPr lang="en-US" sz="28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"&lt;li&gt;"</a:t>
            </a:r>
            <a:r>
              <a:rPr lang="en-US" sz="2800" dirty="0" smtClean="0">
                <a:latin typeface="Consolas" panose="020B0609020204030204" pitchFamily="49" charset="0"/>
              </a:rPr>
              <a:t> + n +</a:t>
            </a:r>
            <a:r>
              <a:rPr lang="en-US" sz="28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"&lt;/li&gt;"</a:t>
            </a:r>
            <a:r>
              <a:rPr lang="en-US" sz="2800" dirty="0" smtClean="0">
                <a:latin typeface="Consolas" panose="020B0609020204030204" pitchFamily="49" charset="0"/>
              </a:rPr>
              <a:t>);</a:t>
            </a:r>
            <a:endParaRPr lang="en-US" sz="28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88929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DOM mutation by html source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3924109"/>
            <a:ext cx="10515600" cy="2252853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Complexity is close to </a:t>
            </a:r>
            <a:r>
              <a:rPr lang="en-US" b="1" dirty="0" smtClean="0"/>
              <a:t>O(N)</a:t>
            </a:r>
            <a:r>
              <a:rPr lang="en-US" dirty="0" smtClean="0"/>
              <a:t> – better!</a:t>
            </a:r>
          </a:p>
          <a:p>
            <a:r>
              <a:rPr lang="en-US" dirty="0" smtClean="0"/>
              <a:t>As consistency/integrity is performed only once by </a:t>
            </a:r>
            <a:r>
              <a:rPr lang="en-US" dirty="0" err="1" smtClean="0"/>
              <a:t>container.content</a:t>
            </a:r>
            <a:r>
              <a:rPr lang="en-US" dirty="0" smtClean="0"/>
              <a:t>();</a:t>
            </a:r>
          </a:p>
          <a:p>
            <a:r>
              <a:rPr lang="en-US" dirty="0" smtClean="0"/>
              <a:t>Problems:</a:t>
            </a:r>
          </a:p>
          <a:p>
            <a:pPr lvl="1"/>
            <a:r>
              <a:rPr lang="en-US" dirty="0" smtClean="0"/>
              <a:t>String composition + HTML parsing overhead;</a:t>
            </a:r>
          </a:p>
          <a:p>
            <a:pPr lvl="1"/>
            <a:r>
              <a:rPr lang="en-US" dirty="0" smtClean="0"/>
              <a:t>Object reference passing, how?</a:t>
            </a:r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911508" y="1623238"/>
            <a:ext cx="8647744" cy="181588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8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sz="2800" dirty="0" smtClean="0">
                <a:latin typeface="Consolas" panose="020B0609020204030204" pitchFamily="49" charset="0"/>
              </a:rPr>
              <a:t>html = </a:t>
            </a:r>
            <a:r>
              <a:rPr lang="en-US" sz="28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""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;</a:t>
            </a:r>
          </a:p>
          <a:p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for</a:t>
            </a:r>
            <a:r>
              <a:rPr lang="en-US" sz="2800" dirty="0" smtClean="0">
                <a:latin typeface="Consolas" panose="020B0609020204030204" pitchFamily="49" charset="0"/>
              </a:rPr>
              <a:t> (</a:t>
            </a:r>
            <a:r>
              <a:rPr lang="en-US" sz="28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800" dirty="0" smtClean="0">
                <a:latin typeface="Consolas" panose="020B0609020204030204" pitchFamily="49" charset="0"/>
              </a:rPr>
              <a:t> n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in</a:t>
            </a:r>
            <a:r>
              <a:rPr lang="en-US" sz="2800" dirty="0" smtClean="0">
                <a:latin typeface="Consolas" panose="020B0609020204030204" pitchFamily="49" charset="0"/>
              </a:rPr>
              <a:t> N) </a:t>
            </a:r>
            <a:br>
              <a:rPr lang="en-US" sz="2800" dirty="0" smtClean="0">
                <a:latin typeface="Consolas" panose="020B0609020204030204" pitchFamily="49" charset="0"/>
              </a:rPr>
            </a:br>
            <a:r>
              <a:rPr lang="en-US" sz="2800" dirty="0" smtClean="0">
                <a:latin typeface="Consolas" panose="020B0609020204030204" pitchFamily="49" charset="0"/>
              </a:rPr>
              <a:t>    html += </a:t>
            </a:r>
            <a:r>
              <a:rPr lang="en-US" sz="28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"&lt;li&gt;"</a:t>
            </a:r>
            <a:r>
              <a:rPr lang="en-US" sz="2800" dirty="0" smtClean="0">
                <a:latin typeface="Consolas" panose="020B0609020204030204" pitchFamily="49" charset="0"/>
              </a:rPr>
              <a:t> + n +</a:t>
            </a:r>
            <a:r>
              <a:rPr lang="en-US" sz="28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"&lt;/li&gt;"</a:t>
            </a:r>
            <a:r>
              <a:rPr lang="en-US" sz="2800" dirty="0" smtClean="0">
                <a:latin typeface="Consolas" panose="020B0609020204030204" pitchFamily="49" charset="0"/>
              </a:rPr>
              <a:t>;</a:t>
            </a:r>
          </a:p>
          <a:p>
            <a:r>
              <a:rPr lang="en-US" sz="2800" dirty="0" err="1" smtClean="0">
                <a:latin typeface="Consolas" panose="020B0609020204030204" pitchFamily="49" charset="0"/>
              </a:rPr>
              <a:t>container.content</a:t>
            </a:r>
            <a:r>
              <a:rPr lang="en-US" sz="2800" dirty="0" smtClean="0">
                <a:latin typeface="Consolas" panose="020B0609020204030204" pitchFamily="49" charset="0"/>
              </a:rPr>
              <a:t>(html);</a:t>
            </a:r>
            <a:endParaRPr lang="en-US" sz="28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5815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DOM population by lists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3326761"/>
            <a:ext cx="10515600" cy="2850201"/>
          </a:xfrm>
        </p:spPr>
        <p:txBody>
          <a:bodyPr/>
          <a:lstStyle/>
          <a:p>
            <a:r>
              <a:rPr lang="en-US" dirty="0" smtClean="0"/>
              <a:t>Complexity is close to </a:t>
            </a:r>
            <a:r>
              <a:rPr lang="en-US" b="1" dirty="0" smtClean="0"/>
              <a:t>O(N)</a:t>
            </a:r>
            <a:r>
              <a:rPr lang="en-US" dirty="0" smtClean="0"/>
              <a:t> as</a:t>
            </a:r>
          </a:p>
          <a:p>
            <a:r>
              <a:rPr lang="en-US" dirty="0"/>
              <a:t>C</a:t>
            </a:r>
            <a:r>
              <a:rPr lang="en-US" dirty="0" smtClean="0"/>
              <a:t>onsistency/integrity is performed only once by </a:t>
            </a:r>
            <a:r>
              <a:rPr lang="en-US" dirty="0" err="1" smtClean="0"/>
              <a:t>container.content</a:t>
            </a:r>
            <a:r>
              <a:rPr lang="en-US" dirty="0" smtClean="0"/>
              <a:t>();</a:t>
            </a:r>
          </a:p>
          <a:p>
            <a:r>
              <a:rPr lang="en-US" dirty="0" smtClean="0"/>
              <a:t>Problem:</a:t>
            </a:r>
          </a:p>
          <a:p>
            <a:pPr lvl="1"/>
            <a:r>
              <a:rPr lang="en-US" dirty="0" err="1" smtClean="0">
                <a:latin typeface="Consolas" panose="020B0609020204030204" pitchFamily="49" charset="0"/>
              </a:rPr>
              <a:t>Element.create</a:t>
            </a:r>
            <a:r>
              <a:rPr lang="en-US" dirty="0" smtClean="0">
                <a:latin typeface="Consolas" panose="020B0609020204030204" pitchFamily="49" charset="0"/>
              </a:rPr>
              <a:t>()</a:t>
            </a:r>
            <a:r>
              <a:rPr lang="en-US" dirty="0" smtClean="0"/>
              <a:t> needs to create script object for each element even it is not required.</a:t>
            </a:r>
            <a:r>
              <a:rPr lang="en-US" dirty="0" smtClean="0">
                <a:latin typeface="Consolas" panose="020B0609020204030204" pitchFamily="49" charset="0"/>
              </a:rPr>
              <a:t> 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911508" y="1623238"/>
            <a:ext cx="8647744" cy="156966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sz="2400" dirty="0" smtClean="0">
                <a:latin typeface="Consolas" panose="020B0609020204030204" pitchFamily="49" charset="0"/>
              </a:rPr>
              <a:t>list = [];</a:t>
            </a:r>
          </a:p>
          <a:p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for</a:t>
            </a:r>
            <a:r>
              <a:rPr lang="en-US" sz="2400" dirty="0" smtClean="0">
                <a:latin typeface="Consolas" panose="020B0609020204030204" pitchFamily="49" charset="0"/>
              </a:rPr>
              <a:t> (</a:t>
            </a:r>
            <a:r>
              <a:rPr lang="en-US" sz="2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400" dirty="0" smtClean="0">
                <a:latin typeface="Consolas" panose="020B0609020204030204" pitchFamily="49" charset="0"/>
              </a:rPr>
              <a:t> n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in</a:t>
            </a:r>
            <a:r>
              <a:rPr lang="en-US" sz="2400" dirty="0" smtClean="0">
                <a:latin typeface="Consolas" panose="020B0609020204030204" pitchFamily="49" charset="0"/>
              </a:rPr>
              <a:t> N) </a:t>
            </a:r>
            <a:br>
              <a:rPr lang="en-US" sz="2400" dirty="0" smtClean="0">
                <a:latin typeface="Consolas" panose="020B0609020204030204" pitchFamily="49" charset="0"/>
              </a:rPr>
            </a:br>
            <a:r>
              <a:rPr lang="en-US" sz="2400" dirty="0" smtClean="0">
                <a:latin typeface="Consolas" panose="020B0609020204030204" pitchFamily="49" charset="0"/>
              </a:rPr>
              <a:t>    </a:t>
            </a:r>
            <a:r>
              <a:rPr lang="en-US" sz="2400" dirty="0" err="1" smtClean="0">
                <a:latin typeface="Consolas" panose="020B0609020204030204" pitchFamily="49" charset="0"/>
              </a:rPr>
              <a:t>list.push</a:t>
            </a:r>
            <a:r>
              <a:rPr lang="en-US" sz="2400" dirty="0" smtClean="0">
                <a:latin typeface="Consolas" panose="020B0609020204030204" pitchFamily="49" charset="0"/>
              </a:rPr>
              <a:t>(</a:t>
            </a:r>
            <a:r>
              <a:rPr lang="en-US" sz="2400" dirty="0" err="1" smtClean="0">
                <a:latin typeface="Consolas" panose="020B0609020204030204" pitchFamily="49" charset="0"/>
              </a:rPr>
              <a:t>Element.create</a:t>
            </a:r>
            <a:r>
              <a:rPr lang="en-US" sz="2400" dirty="0" smtClean="0">
                <a:latin typeface="Consolas" panose="020B0609020204030204" pitchFamily="49" charset="0"/>
              </a:rPr>
              <a:t>(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"li"</a:t>
            </a:r>
            <a:r>
              <a:rPr lang="en-US" sz="2400" dirty="0" smtClean="0">
                <a:latin typeface="Consolas" panose="020B0609020204030204" pitchFamily="49" charset="0"/>
              </a:rPr>
              <a:t>,</a:t>
            </a:r>
            <a:r>
              <a:rPr lang="en-US" sz="2400" dirty="0" err="1" smtClean="0">
                <a:latin typeface="Consolas" panose="020B0609020204030204" pitchFamily="49" charset="0"/>
              </a:rPr>
              <a:t>n.toString</a:t>
            </a:r>
            <a:r>
              <a:rPr lang="en-US" sz="2400" dirty="0" smtClean="0">
                <a:latin typeface="Consolas" panose="020B0609020204030204" pitchFamily="49" charset="0"/>
              </a:rPr>
              <a:t>());</a:t>
            </a:r>
          </a:p>
          <a:p>
            <a:r>
              <a:rPr lang="en-US" sz="2400" dirty="0" err="1" smtClean="0">
                <a:latin typeface="Consolas" panose="020B0609020204030204" pitchFamily="49" charset="0"/>
              </a:rPr>
              <a:t>container.content</a:t>
            </a:r>
            <a:r>
              <a:rPr lang="en-US" sz="2400" dirty="0" smtClean="0">
                <a:latin typeface="Consolas" panose="020B0609020204030204" pitchFamily="49" charset="0"/>
              </a:rPr>
              <a:t>(list);</a:t>
            </a:r>
            <a:endParaRPr lang="en-US" sz="24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197298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DOM population by Virtual DOM definitions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812124"/>
            <a:ext cx="10515600" cy="1989625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Where:</a:t>
            </a:r>
          </a:p>
          <a:p>
            <a:pPr lvl="1"/>
            <a:r>
              <a:rPr lang="en-US" i="1" dirty="0" smtClean="0"/>
              <a:t>tag</a:t>
            </a:r>
            <a:r>
              <a:rPr lang="en-US" dirty="0" smtClean="0"/>
              <a:t> is HTML tag of the element;</a:t>
            </a:r>
          </a:p>
          <a:p>
            <a:pPr lvl="1"/>
            <a:r>
              <a:rPr lang="en-US" i="1" dirty="0" smtClean="0"/>
              <a:t>attributes</a:t>
            </a:r>
            <a:r>
              <a:rPr lang="en-US" dirty="0" smtClean="0"/>
              <a:t> – future DOM element attributes - name/value map;</a:t>
            </a:r>
          </a:p>
          <a:p>
            <a:pPr lvl="1"/>
            <a:r>
              <a:rPr lang="en-US" i="1" dirty="0" smtClean="0"/>
              <a:t>content</a:t>
            </a:r>
            <a:r>
              <a:rPr lang="en-US" dirty="0" smtClean="0"/>
              <a:t> – list (array) of strings (future text nodes) and </a:t>
            </a:r>
            <a:r>
              <a:rPr lang="en-US" dirty="0" err="1" smtClean="0"/>
              <a:t>velements</a:t>
            </a:r>
            <a:r>
              <a:rPr lang="en-US" dirty="0" smtClean="0"/>
              <a:t>. </a:t>
            </a:r>
          </a:p>
          <a:p>
            <a:r>
              <a:rPr lang="en-US" dirty="0" smtClean="0"/>
              <a:t>Example, this virtual element definition: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1842582" y="2193146"/>
            <a:ext cx="8298528" cy="46166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sz="2400" dirty="0" err="1" smtClean="0">
                <a:latin typeface="Consolas" panose="020B0609020204030204" pitchFamily="49" charset="0"/>
              </a:rPr>
              <a:t>velement</a:t>
            </a:r>
            <a:r>
              <a:rPr lang="en-US" sz="2400" dirty="0" smtClean="0">
                <a:latin typeface="Consolas" panose="020B0609020204030204" pitchFamily="49" charset="0"/>
              </a:rPr>
              <a:t> =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[</a:t>
            </a:r>
            <a:r>
              <a:rPr lang="en-US" sz="2400" i="1" dirty="0" smtClean="0">
                <a:latin typeface="Consolas" panose="020B0609020204030204" pitchFamily="49" charset="0"/>
              </a:rPr>
              <a:t>"</a:t>
            </a:r>
            <a:r>
              <a:rPr lang="en-US" sz="2400" i="1" dirty="0" smtClean="0">
                <a:latin typeface="Consolas" panose="020B0609020204030204" pitchFamily="49" charset="0"/>
              </a:rPr>
              <a:t>tag"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,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{</a:t>
            </a:r>
            <a:r>
              <a:rPr lang="en-US" sz="2400" i="1" dirty="0" smtClean="0">
                <a:latin typeface="Consolas" panose="020B0609020204030204" pitchFamily="49" charset="0"/>
              </a:rPr>
              <a:t>attributes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}, [</a:t>
            </a:r>
            <a:r>
              <a:rPr lang="en-US" sz="2400" i="1" dirty="0" smtClean="0">
                <a:latin typeface="Consolas" panose="020B0609020204030204" pitchFamily="49" charset="0"/>
              </a:rPr>
              <a:t>content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]];</a:t>
            </a:r>
            <a:endParaRPr lang="en-US" sz="2400" dirty="0">
              <a:solidFill>
                <a:schemeClr val="accent1">
                  <a:lumMod val="75000"/>
                </a:schemeClr>
              </a:solidFill>
              <a:latin typeface="Consolas" panose="020B0609020204030204" pitchFamily="49" charset="0"/>
            </a:endParaRP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838200" y="1690688"/>
            <a:ext cx="10515600" cy="56544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lvl="1" indent="0">
              <a:buNone/>
            </a:pPr>
            <a:r>
              <a:rPr lang="en-US" dirty="0" smtClean="0"/>
              <a:t>Virtual DOM is a composition of tuples – short vectors: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842582" y="4981712"/>
            <a:ext cx="7833663" cy="46166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sz="2400" dirty="0" err="1" smtClean="0">
                <a:latin typeface="Consolas" panose="020B0609020204030204" pitchFamily="49" charset="0"/>
              </a:rPr>
              <a:t>ve</a:t>
            </a:r>
            <a:r>
              <a:rPr lang="en-US" sz="2400" dirty="0" smtClean="0">
                <a:latin typeface="Consolas" panose="020B0609020204030204" pitchFamily="49" charset="0"/>
              </a:rPr>
              <a:t> = ["div",{</a:t>
            </a:r>
            <a:r>
              <a:rPr lang="en-US" sz="2400" dirty="0" err="1" smtClean="0">
                <a:latin typeface="Consolas" panose="020B0609020204030204" pitchFamily="49" charset="0"/>
              </a:rPr>
              <a:t>id:</a:t>
            </a:r>
            <a:r>
              <a:rPr lang="en-US" sz="2400" dirty="0" err="1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"foo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</a:t>
            </a:r>
            <a:r>
              <a:rPr lang="en-US" sz="2400" dirty="0" smtClean="0">
                <a:latin typeface="Consolas" panose="020B0609020204030204" pitchFamily="49" charset="0"/>
              </a:rPr>
              <a:t>}, [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"Hello world"</a:t>
            </a:r>
            <a:r>
              <a:rPr lang="en-US" sz="2400" dirty="0" smtClean="0">
                <a:latin typeface="Consolas" panose="020B0609020204030204" pitchFamily="49" charset="0"/>
              </a:rPr>
              <a:t>]];</a:t>
            </a:r>
            <a:endParaRPr lang="en-US" sz="2400" dirty="0">
              <a:latin typeface="Consolas" panose="020B0609020204030204" pitchFamily="49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829568" y="6239655"/>
            <a:ext cx="7833663" cy="46166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>
                <a:latin typeface="Consolas" panose="020B0609020204030204" pitchFamily="49" charset="0"/>
              </a:rPr>
              <a:t>&lt;div id=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"foo"</a:t>
            </a:r>
            <a:r>
              <a:rPr lang="en-US" sz="2400" dirty="0" smtClean="0">
                <a:latin typeface="Consolas" panose="020B0609020204030204" pitchFamily="49" charset="0"/>
              </a:rPr>
              <a:t>&gt;Hello world&lt;/div&gt;</a:t>
            </a:r>
            <a:endParaRPr lang="en-US" sz="2400" dirty="0">
              <a:latin typeface="Consolas" panose="020B0609020204030204" pitchFamily="49" charset="0"/>
            </a:endParaRPr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838200" y="5674210"/>
            <a:ext cx="10515600" cy="56544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lvl="1" indent="0">
              <a:buNone/>
            </a:pPr>
            <a:r>
              <a:rPr lang="en-US" dirty="0" smtClean="0"/>
              <a:t>corresponds to this HTML: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6792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DOM population by Virtual DOM definitions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4084933"/>
            <a:ext cx="10515600" cy="2389388"/>
          </a:xfrm>
        </p:spPr>
        <p:txBody>
          <a:bodyPr/>
          <a:lstStyle/>
          <a:p>
            <a:r>
              <a:rPr lang="en-US" dirty="0" smtClean="0"/>
              <a:t>Complexity is </a:t>
            </a:r>
            <a:r>
              <a:rPr lang="en-US" b="1" dirty="0" smtClean="0"/>
              <a:t>O(N)</a:t>
            </a:r>
            <a:r>
              <a:rPr lang="en-US" dirty="0" smtClean="0"/>
              <a:t> – close to DOM population by HTML.</a:t>
            </a:r>
          </a:p>
          <a:p>
            <a:r>
              <a:rPr lang="en-US" dirty="0"/>
              <a:t>C</a:t>
            </a:r>
            <a:r>
              <a:rPr lang="en-US" dirty="0" smtClean="0"/>
              <a:t>onsistency/integrity is performed only once by </a:t>
            </a:r>
            <a:r>
              <a:rPr lang="en-US" dirty="0" err="1" smtClean="0"/>
              <a:t>container.content</a:t>
            </a:r>
            <a:r>
              <a:rPr lang="en-US" dirty="0" smtClean="0"/>
              <a:t>().</a:t>
            </a:r>
          </a:p>
          <a:p>
            <a:r>
              <a:rPr lang="en-US" dirty="0" smtClean="0"/>
              <a:t>Note: no HTML parsing overhead.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640404" y="1871368"/>
            <a:ext cx="8647744" cy="156966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 </a:t>
            </a:r>
            <a:r>
              <a:rPr lang="en-US" sz="2400" dirty="0" smtClean="0">
                <a:latin typeface="Consolas" panose="020B0609020204030204" pitchFamily="49" charset="0"/>
              </a:rPr>
              <a:t>list = [];</a:t>
            </a:r>
          </a:p>
          <a:p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for</a:t>
            </a:r>
            <a:r>
              <a:rPr lang="en-US" sz="2400" dirty="0" smtClean="0">
                <a:latin typeface="Consolas" panose="020B0609020204030204" pitchFamily="49" charset="0"/>
              </a:rPr>
              <a:t> (</a:t>
            </a:r>
            <a:r>
              <a:rPr lang="en-US" sz="2400" dirty="0" err="1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var</a:t>
            </a:r>
            <a:r>
              <a:rPr lang="en-US" sz="2400" dirty="0" smtClean="0">
                <a:latin typeface="Consolas" panose="020B0609020204030204" pitchFamily="49" charset="0"/>
              </a:rPr>
              <a:t> n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Consolas" panose="020B0609020204030204" pitchFamily="49" charset="0"/>
              </a:rPr>
              <a:t>in</a:t>
            </a:r>
            <a:r>
              <a:rPr lang="en-US" sz="2400" dirty="0" smtClean="0">
                <a:latin typeface="Consolas" panose="020B0609020204030204" pitchFamily="49" charset="0"/>
              </a:rPr>
              <a:t> N) </a:t>
            </a:r>
            <a:br>
              <a:rPr lang="en-US" sz="2400" dirty="0" smtClean="0">
                <a:latin typeface="Consolas" panose="020B0609020204030204" pitchFamily="49" charset="0"/>
              </a:rPr>
            </a:br>
            <a:r>
              <a:rPr lang="en-US" sz="2400" dirty="0" smtClean="0">
                <a:latin typeface="Consolas" panose="020B0609020204030204" pitchFamily="49" charset="0"/>
              </a:rPr>
              <a:t>  </a:t>
            </a:r>
            <a:r>
              <a:rPr lang="en-US" sz="2400" dirty="0" err="1" smtClean="0">
                <a:latin typeface="Consolas" panose="020B0609020204030204" pitchFamily="49" charset="0"/>
              </a:rPr>
              <a:t>list.push</a:t>
            </a:r>
            <a:r>
              <a:rPr lang="en-US" sz="2400" dirty="0" smtClean="0">
                <a:latin typeface="Consolas" panose="020B0609020204030204" pitchFamily="49" charset="0"/>
              </a:rPr>
              <a:t>(</a:t>
            </a:r>
            <a:r>
              <a:rPr lang="ru-RU" sz="2400" dirty="0" smtClean="0">
                <a:latin typeface="Consolas" panose="020B0609020204030204" pitchFamily="49" charset="0"/>
              </a:rPr>
              <a:t> </a:t>
            </a:r>
            <a:r>
              <a:rPr lang="en-US" sz="2400" dirty="0" smtClean="0">
                <a:latin typeface="Consolas" panose="020B0609020204030204" pitchFamily="49" charset="0"/>
              </a:rPr>
              <a:t>["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  <a:latin typeface="Consolas" panose="020B0609020204030204" pitchFamily="49" charset="0"/>
              </a:rPr>
              <a:t>li</a:t>
            </a:r>
            <a:r>
              <a:rPr lang="en-US" sz="2400" dirty="0" smtClean="0">
                <a:latin typeface="Consolas" panose="020B0609020204030204" pitchFamily="49" charset="0"/>
              </a:rPr>
              <a:t>",</a:t>
            </a:r>
            <a:r>
              <a:rPr lang="en-US" sz="2400" dirty="0" err="1" smtClean="0">
                <a:latin typeface="Consolas" panose="020B0609020204030204" pitchFamily="49" charset="0"/>
              </a:rPr>
              <a:t>n.toString</a:t>
            </a:r>
            <a:r>
              <a:rPr lang="en-US" sz="2400" dirty="0" smtClean="0">
                <a:latin typeface="Consolas" panose="020B0609020204030204" pitchFamily="49" charset="0"/>
              </a:rPr>
              <a:t>()] );</a:t>
            </a:r>
          </a:p>
          <a:p>
            <a:r>
              <a:rPr lang="en-US" sz="2400" dirty="0" err="1" smtClean="0">
                <a:latin typeface="Consolas" panose="020B0609020204030204" pitchFamily="49" charset="0"/>
              </a:rPr>
              <a:t>container.content</a:t>
            </a:r>
            <a:r>
              <a:rPr lang="en-US" sz="2400" dirty="0" smtClean="0">
                <a:latin typeface="Consolas" panose="020B0609020204030204" pitchFamily="49" charset="0"/>
              </a:rPr>
              <a:t>(list);</a:t>
            </a:r>
            <a:endParaRPr lang="en-US" sz="24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2292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3135</TotalTime>
  <Words>1269</Words>
  <Application>Microsoft Office PowerPoint</Application>
  <PresentationFormat>Widescreen</PresentationFormat>
  <Paragraphs>242</Paragraphs>
  <Slides>18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3" baseType="lpstr">
      <vt:lpstr>Arial</vt:lpstr>
      <vt:lpstr>Calibri</vt:lpstr>
      <vt:lpstr>Calibri Light</vt:lpstr>
      <vt:lpstr>Consolas</vt:lpstr>
      <vt:lpstr>Office Theme</vt:lpstr>
      <vt:lpstr>Sciter.Reactor/JSX</vt:lpstr>
      <vt:lpstr>“Big O”. It can be big. Sometimes.</vt:lpstr>
      <vt:lpstr>DOM (tree) mutation operations</vt:lpstr>
      <vt:lpstr>DOM update algorithm. Element.append().</vt:lpstr>
      <vt:lpstr>DOM mutation complexity</vt:lpstr>
      <vt:lpstr>DOM mutation by html source</vt:lpstr>
      <vt:lpstr>DOM population by lists</vt:lpstr>
      <vt:lpstr>DOM population by Virtual DOM definitions</vt:lpstr>
      <vt:lpstr>DOM population by Virtual DOM definitions</vt:lpstr>
      <vt:lpstr>JSX – HTML alike VDOM literals</vt:lpstr>
      <vt:lpstr>JSX, list population:</vt:lpstr>
      <vt:lpstr>Reactor Core: Element.patch(vdom)</vt:lpstr>
      <vt:lpstr>Reactor Component is just DOM element  with the JS class [controller]</vt:lpstr>
      <vt:lpstr>Element.componentUpdate, internals</vt:lpstr>
      <vt:lpstr>Reactor. Recap</vt:lpstr>
      <vt:lpstr>Reactor components, bonuses</vt:lpstr>
      <vt:lpstr>Component Lifecycle</vt:lpstr>
      <vt:lpstr>Event handling in component classes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Sciter.Reactor/SSX</dc:title>
  <dc:creator>Andrew</dc:creator>
  <cp:lastModifiedBy>Andrew</cp:lastModifiedBy>
  <cp:revision>51</cp:revision>
  <dcterms:created xsi:type="dcterms:W3CDTF">2019-12-07T19:56:12Z</dcterms:created>
  <dcterms:modified xsi:type="dcterms:W3CDTF">2021-09-22T17:07:18Z</dcterms:modified>
</cp:coreProperties>
</file>

<file path=docProps/thumbnail.jpeg>
</file>